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344" r:id="rId7"/>
    <p:sldId id="263" r:id="rId8"/>
    <p:sldId id="345" r:id="rId9"/>
    <p:sldId id="315" r:id="rId10"/>
    <p:sldId id="346" r:id="rId11"/>
    <p:sldId id="350" r:id="rId12"/>
    <p:sldId id="351" r:id="rId13"/>
    <p:sldId id="317" r:id="rId14"/>
    <p:sldId id="347" r:id="rId15"/>
    <p:sldId id="318" r:id="rId16"/>
    <p:sldId id="348" r:id="rId17"/>
    <p:sldId id="360" r:id="rId18"/>
    <p:sldId id="319" r:id="rId19"/>
    <p:sldId id="349" r:id="rId20"/>
    <p:sldId id="335" r:id="rId21"/>
    <p:sldId id="353"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A346"/>
    <a:srgbClr val="1C1C1C"/>
    <a:srgbClr val="F7F4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88" d="100"/>
          <a:sy n="88" d="100"/>
        </p:scale>
        <p:origin x="22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
</file>

<file path=ppt/media/image1.png>
</file>

<file path=ppt/media/image2.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05C6F0-B5B9-4E5B-BE48-682C293DE26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BF86D4-CD65-4638-B5DE-85256906A7D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BF86D4-CD65-4638-B5DE-85256906A7D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图片占位符 9"/>
          <p:cNvSpPr>
            <a:spLocks noGrp="1"/>
          </p:cNvSpPr>
          <p:nvPr>
            <p:ph type="pic" sz="quarter" idx="10"/>
          </p:nvPr>
        </p:nvSpPr>
        <p:spPr>
          <a:xfrm>
            <a:off x="0" y="0"/>
            <a:ext cx="12192000" cy="3771901"/>
          </a:xfrm>
          <a:custGeom>
            <a:avLst/>
            <a:gdLst>
              <a:gd name="connsiteX0" fmla="*/ 0 w 12192000"/>
              <a:gd name="connsiteY0" fmla="*/ 0 h 5105400"/>
              <a:gd name="connsiteX1" fmla="*/ 12192000 w 12192000"/>
              <a:gd name="connsiteY1" fmla="*/ 0 h 5105400"/>
              <a:gd name="connsiteX2" fmla="*/ 12192000 w 12192000"/>
              <a:gd name="connsiteY2" fmla="*/ 5105400 h 5105400"/>
              <a:gd name="connsiteX3" fmla="*/ 0 w 12192000"/>
              <a:gd name="connsiteY3" fmla="*/ 5105400 h 5105400"/>
            </a:gdLst>
            <a:ahLst/>
            <a:cxnLst>
              <a:cxn ang="0">
                <a:pos x="connsiteX0" y="connsiteY0"/>
              </a:cxn>
              <a:cxn ang="0">
                <a:pos x="connsiteX1" y="connsiteY1"/>
              </a:cxn>
              <a:cxn ang="0">
                <a:pos x="connsiteX2" y="connsiteY2"/>
              </a:cxn>
              <a:cxn ang="0">
                <a:pos x="connsiteX3" y="connsiteY3"/>
              </a:cxn>
            </a:cxnLst>
            <a:rect l="l" t="t" r="r" b="b"/>
            <a:pathLst>
              <a:path w="12192000" h="5105400">
                <a:moveTo>
                  <a:pt x="0" y="0"/>
                </a:moveTo>
                <a:lnTo>
                  <a:pt x="12192000" y="0"/>
                </a:lnTo>
                <a:lnTo>
                  <a:pt x="12192000" y="5105400"/>
                </a:lnTo>
                <a:lnTo>
                  <a:pt x="0" y="5105400"/>
                </a:lnTo>
                <a:close/>
              </a:path>
            </a:pathLst>
          </a:custGeom>
        </p:spPr>
        <p:txBody>
          <a:bodyPr wrap="square">
            <a:noAutofit/>
          </a:bodyPr>
          <a:lstStyle/>
          <a:p>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ADE29097-F538-4996-AD85-B9AE779776D6}"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BAF4F00-204B-4839-91A5-AB7ACB7638A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E29097-F538-4996-AD85-B9AE779776D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AF4F00-204B-4839-91A5-AB7ACB7638A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image" Target="../media/image2.png"/><Relationship Id="rId2" Type="http://schemas.openxmlformats.org/officeDocument/2006/relationships/tags" Target="../tags/tag3.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vmlDrawing" Target="../drawings/vmlDrawing1.vml"/><Relationship Id="rId4" Type="http://schemas.openxmlformats.org/officeDocument/2006/relationships/slideLayout" Target="../slideLayouts/slideLayout1.xml"/><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矩形 9"/>
          <p:cNvSpPr/>
          <p:nvPr/>
        </p:nvSpPr>
        <p:spPr>
          <a:xfrm>
            <a:off x="466725" y="46672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矩形 19"/>
          <p:cNvSpPr/>
          <p:nvPr/>
        </p:nvSpPr>
        <p:spPr>
          <a:xfrm>
            <a:off x="4204340" y="2368028"/>
            <a:ext cx="3768090" cy="768350"/>
          </a:xfrm>
          <a:prstGeom prst="rect">
            <a:avLst/>
          </a:prstGeom>
        </p:spPr>
        <p:txBody>
          <a:bodyPr wrap="none">
            <a:spAutoFit/>
          </a:bodyPr>
          <a:lstStyle/>
          <a:p>
            <a:pPr algn="ctr"/>
            <a:r>
              <a:rPr lang="zh-CN" altLang="en-US" sz="4400" b="1" spc="300" dirty="0">
                <a:solidFill>
                  <a:schemeClr val="tx1"/>
                </a:solidFill>
                <a:latin typeface="华文行楷" panose="02010800040101010101" charset="-122"/>
                <a:ea typeface="华文行楷" panose="02010800040101010101" charset="-122"/>
                <a:cs typeface="+mn-ea"/>
                <a:sym typeface="+mn-lt"/>
              </a:rPr>
              <a:t>僵尸大战植物</a:t>
            </a:r>
            <a:endParaRPr lang="zh-CN" altLang="en-US" sz="4400" b="1" spc="300" dirty="0">
              <a:solidFill>
                <a:schemeClr val="tx1"/>
              </a:solidFill>
              <a:latin typeface="华文行楷" panose="02010800040101010101" charset="-122"/>
              <a:ea typeface="华文行楷" panose="02010800040101010101" charset="-122"/>
              <a:cs typeface="+mn-ea"/>
              <a:sym typeface="+mn-lt"/>
            </a:endParaRPr>
          </a:p>
        </p:txBody>
      </p:sp>
      <p:sp>
        <p:nvSpPr>
          <p:cNvPr id="19" name="文本框 18"/>
          <p:cNvSpPr txBox="1"/>
          <p:nvPr/>
        </p:nvSpPr>
        <p:spPr>
          <a:xfrm>
            <a:off x="5854079" y="3932457"/>
            <a:ext cx="3754092" cy="398780"/>
          </a:xfrm>
          <a:prstGeom prst="rect">
            <a:avLst/>
          </a:prstGeom>
          <a:noFill/>
        </p:spPr>
        <p:txBody>
          <a:bodyPr wrap="square" rtlCol="0">
            <a:spAutoFit/>
          </a:bodyPr>
          <a:lstStyle/>
          <a:p>
            <a:pPr algn="ctr"/>
            <a:r>
              <a:rPr lang="zh-CN" altLang="en-US" sz="2000" b="1" dirty="0">
                <a:solidFill>
                  <a:schemeClr val="tx1">
                    <a:lumMod val="65000"/>
                    <a:lumOff val="35000"/>
                  </a:schemeClr>
                </a:solidFill>
                <a:latin typeface="华文行楷" panose="02010800040101010101" charset="-122"/>
                <a:ea typeface="华文行楷" panose="02010800040101010101" charset="-122"/>
                <a:cs typeface="+mn-ea"/>
                <a:sym typeface="+mn-lt"/>
              </a:rPr>
              <a:t>成员：冯子贤、杨丹璐、郑文卡</a:t>
            </a:r>
            <a:endParaRPr lang="zh-CN" altLang="en-US" sz="2000" b="1" dirty="0">
              <a:solidFill>
                <a:schemeClr val="tx1">
                  <a:lumMod val="65000"/>
                  <a:lumOff val="35000"/>
                </a:schemeClr>
              </a:solidFill>
              <a:latin typeface="华文行楷" panose="02010800040101010101" charset="-122"/>
              <a:ea typeface="华文行楷" panose="02010800040101010101" charset="-122"/>
              <a:cs typeface="+mn-ea"/>
              <a:sym typeface="+mn-lt"/>
            </a:endParaRPr>
          </a:p>
        </p:txBody>
      </p:sp>
      <p:pic>
        <p:nvPicPr>
          <p:cNvPr id="2" name="图片 1" descr="小僵尸1"/>
          <p:cNvPicPr>
            <a:picLocks noChangeAspect="1"/>
          </p:cNvPicPr>
          <p:nvPr/>
        </p:nvPicPr>
        <p:blipFill>
          <a:blip r:embed="rId2"/>
          <a:stretch>
            <a:fillRect/>
          </a:stretch>
        </p:blipFill>
        <p:spPr>
          <a:xfrm>
            <a:off x="1856740" y="1482090"/>
            <a:ext cx="2539365" cy="253936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iterate type="lt">
                                    <p:tmPct val="10000"/>
                                  </p:iterate>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strVal val="#ppt_w+.3"/>
                                          </p:val>
                                        </p:tav>
                                        <p:tav tm="100000">
                                          <p:val>
                                            <p:strVal val="#ppt_w"/>
                                          </p:val>
                                        </p:tav>
                                      </p:tavLst>
                                    </p:anim>
                                    <p:anim calcmode="lin" valueType="num">
                                      <p:cBhvr>
                                        <p:cTn id="8" dur="1000" fill="hold"/>
                                        <p:tgtEl>
                                          <p:spTgt spid="20"/>
                                        </p:tgtEl>
                                        <p:attrNameLst>
                                          <p:attrName>ppt_h</p:attrName>
                                        </p:attrNameLst>
                                      </p:cBhvr>
                                      <p:tavLst>
                                        <p:tav tm="0">
                                          <p:val>
                                            <p:strVal val="#ppt_h"/>
                                          </p:val>
                                        </p:tav>
                                        <p:tav tm="100000">
                                          <p:val>
                                            <p:strVal val="#ppt_h"/>
                                          </p:val>
                                        </p:tav>
                                      </p:tavLst>
                                    </p:anim>
                                    <p:animEffect transition="in" filter="fade">
                                      <p:cBhvr>
                                        <p:cTn id="9" dur="1000"/>
                                        <p:tgtEl>
                                          <p:spTgt spid="20"/>
                                        </p:tgtEl>
                                      </p:cBhvr>
                                    </p:animEffect>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p:cTn id="13" dur="500" fill="hold"/>
                                        <p:tgtEl>
                                          <p:spTgt spid="19"/>
                                        </p:tgtEl>
                                        <p:attrNameLst>
                                          <p:attrName>ppt_w</p:attrName>
                                        </p:attrNameLst>
                                      </p:cBhvr>
                                      <p:tavLst>
                                        <p:tav tm="0">
                                          <p:val>
                                            <p:fltVal val="0"/>
                                          </p:val>
                                        </p:tav>
                                        <p:tav tm="100000">
                                          <p:val>
                                            <p:strVal val="#ppt_w"/>
                                          </p:val>
                                        </p:tav>
                                      </p:tavLst>
                                    </p:anim>
                                    <p:anim calcmode="lin" valueType="num">
                                      <p:cBhvr>
                                        <p:cTn id="14" dur="500" fill="hold"/>
                                        <p:tgtEl>
                                          <p:spTgt spid="19"/>
                                        </p:tgtEl>
                                        <p:attrNameLst>
                                          <p:attrName>ppt_h</p:attrName>
                                        </p:attrNameLst>
                                      </p:cBhvr>
                                      <p:tavLst>
                                        <p:tav tm="0">
                                          <p:val>
                                            <p:fltVal val="0"/>
                                          </p:val>
                                        </p:tav>
                                        <p:tav tm="100000">
                                          <p:val>
                                            <p:strVal val="#ppt_h"/>
                                          </p:val>
                                        </p:tav>
                                      </p:tavLst>
                                    </p:anim>
                                    <p:animEffect transition="in" filter="fade">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34"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 from="(-#ppt_w/2)" to="(#ppt_x)" calcmode="lin" valueType="num">
                                      <p:cBhvr>
                                        <p:cTn id="20" dur="600" fill="hold">
                                          <p:stCondLst>
                                            <p:cond delay="0"/>
                                          </p:stCondLst>
                                        </p:cTn>
                                        <p:tgtEl>
                                          <p:spTgt spid="2"/>
                                        </p:tgtEl>
                                        <p:attrNameLst>
                                          <p:attrName>ppt_x</p:attrName>
                                        </p:attrNameLst>
                                      </p:cBhvr>
                                    </p:anim>
                                    <p:anim from="0" to="-1.0" calcmode="lin" valueType="num">
                                      <p:cBhvr>
                                        <p:cTn id="21" dur="200" decel="50000" autoRev="1" fill="hold">
                                          <p:stCondLst>
                                            <p:cond delay="600"/>
                                          </p:stCondLst>
                                        </p:cTn>
                                        <p:tgtEl>
                                          <p:spTgt spid="2"/>
                                        </p:tgtEl>
                                        <p:attrNameLst>
                                          <p:attrName>xshear</p:attrName>
                                        </p:attrNameLst>
                                      </p:cBhvr>
                                    </p:anim>
                                    <p:animScale>
                                      <p:cBhvr>
                                        <p:cTn id="22" dur="200" decel="100000" autoRev="1" fill="hold">
                                          <p:stCondLst>
                                            <p:cond delay="600"/>
                                          </p:stCondLst>
                                        </p:cTn>
                                        <p:tgtEl>
                                          <p:spTgt spid="2"/>
                                        </p:tgtEl>
                                      </p:cBhvr>
                                      <p:from x="100000" y="100000"/>
                                      <p:to x="80000" y="100000"/>
                                    </p:animScale>
                                    <p:anim by="(#ppt_h/3+#ppt_w*0.1)" calcmode="lin" valueType="num">
                                      <p:cBhvr additive="sum">
                                        <p:cTn id="23" dur="200" decel="100000" autoRev="1" fill="hold">
                                          <p:stCondLst>
                                            <p:cond delay="600"/>
                                          </p:stCondLst>
                                        </p:cTn>
                                        <p:tgtEl>
                                          <p:spTgt spid="2"/>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1076325" y="956310"/>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5400" dirty="0">
                <a:solidFill>
                  <a:schemeClr val="tx1"/>
                </a:solidFill>
                <a:latin typeface="华文行楷" panose="02010800040101010101" charset="-122"/>
                <a:ea typeface="华文行楷" panose="02010800040101010101" charset="-122"/>
                <a:cs typeface="+mn-ea"/>
                <a:sym typeface="+mn-lt"/>
              </a:rPr>
              <a:t>难点与亮点</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2" name="文本框 1"/>
          <p:cNvSpPr txBox="1"/>
          <p:nvPr/>
        </p:nvSpPr>
        <p:spPr>
          <a:xfrm>
            <a:off x="1181735" y="2019300"/>
            <a:ext cx="9601200" cy="4461510"/>
          </a:xfrm>
          <a:prstGeom prst="rect">
            <a:avLst/>
          </a:prstGeom>
          <a:noFill/>
        </p:spPr>
        <p:txBody>
          <a:bodyPr wrap="square" rtlCol="0">
            <a:spAutoFit/>
          </a:bodyPr>
          <a:p>
            <a:r>
              <a:rPr lang="en-US" altLang="zh-CN" sz="2800">
                <a:latin typeface="华文行楷" panose="02010800040101010101" charset="-122"/>
                <a:ea typeface="华文行楷" panose="02010800040101010101" charset="-122"/>
              </a:rPr>
              <a:t>5</a:t>
            </a:r>
            <a:r>
              <a:rPr lang="zh-CN" altLang="en-US" sz="2800">
                <a:latin typeface="华文行楷" panose="02010800040101010101" charset="-122"/>
                <a:ea typeface="华文行楷" panose="02010800040101010101" charset="-122"/>
              </a:rPr>
              <a:t>、背景音乐与游戏音乐：在宿舍播了</a:t>
            </a:r>
            <a:r>
              <a:rPr lang="en-US" altLang="zh-CN" sz="2800">
                <a:latin typeface="华文行楷" panose="02010800040101010101" charset="-122"/>
                <a:ea typeface="华文行楷" panose="02010800040101010101" charset="-122"/>
              </a:rPr>
              <a:t>3</a:t>
            </a:r>
            <a:r>
              <a:rPr lang="zh-CN" altLang="en-US" sz="2800">
                <a:latin typeface="华文行楷" panose="02010800040101010101" charset="-122"/>
                <a:ea typeface="华文行楷" panose="02010800040101010101" charset="-122"/>
              </a:rPr>
              <a:t>晚的古风系列专场后，我们终于选定了这首既有古风的大方优雅又有欢脱逗比气质的二胡版《神经病之歌》作为游戏音乐，还有一首古琴曲《关山月》作为主界面背景音乐。</a:t>
            </a:r>
            <a:endParaRPr lang="zh-CN" altLang="en-US" sz="2800">
              <a:latin typeface="华文行楷" panose="02010800040101010101" charset="-122"/>
              <a:ea typeface="华文行楷" panose="02010800040101010101" charset="-122"/>
            </a:endParaRPr>
          </a:p>
          <a:p>
            <a:r>
              <a:rPr lang="en-US" altLang="zh-CN" sz="2800">
                <a:latin typeface="华文行楷" panose="02010800040101010101" charset="-122"/>
                <a:ea typeface="华文行楷" panose="02010800040101010101" charset="-122"/>
                <a:sym typeface="+mn-ea"/>
              </a:rPr>
              <a:t>6</a:t>
            </a:r>
            <a:r>
              <a:rPr lang="zh-CN" altLang="en-US" sz="2800">
                <a:latin typeface="华文行楷" panose="02010800040101010101" charset="-122"/>
                <a:ea typeface="华文行楷" panose="02010800040101010101" charset="-122"/>
                <a:sym typeface="+mn-ea"/>
              </a:rPr>
              <a:t>、</a:t>
            </a:r>
            <a:r>
              <a:rPr lang="en-US" altLang="zh-CN" sz="2800">
                <a:latin typeface="华文行楷" panose="02010800040101010101" charset="-122"/>
                <a:ea typeface="华文行楷" panose="02010800040101010101" charset="-122"/>
                <a:sym typeface="+mn-ea"/>
              </a:rPr>
              <a:t>unity</a:t>
            </a:r>
            <a:r>
              <a:rPr lang="zh-CN" altLang="en-US" sz="2800">
                <a:latin typeface="华文行楷" panose="02010800040101010101" charset="-122"/>
                <a:ea typeface="华文行楷" panose="02010800040101010101" charset="-122"/>
                <a:sym typeface="+mn-ea"/>
              </a:rPr>
              <a:t>从零开始学习，耗费了很多时间。</a:t>
            </a:r>
            <a:endParaRPr lang="zh-CN" altLang="en-US" sz="2800">
              <a:latin typeface="华文行楷" panose="02010800040101010101" charset="-122"/>
              <a:ea typeface="华文行楷" panose="02010800040101010101" charset="-122"/>
              <a:sym typeface="+mn-ea"/>
            </a:endParaRP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3230245" y="2802255"/>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四、测试</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839470" y="791845"/>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四、测试</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6" name="内容占位符 5"/>
          <p:cNvSpPr>
            <a:spLocks noGrp="1"/>
          </p:cNvSpPr>
          <p:nvPr>
            <p:ph idx="1"/>
            <p:custDataLst>
              <p:tags r:id="rId2"/>
            </p:custDataLst>
          </p:nvPr>
        </p:nvSpPr>
        <p:spPr/>
        <p:txBody>
          <a:bodyPr>
            <a:normAutofit lnSpcReduction="20000"/>
          </a:bodyPr>
          <a:p>
            <a:pPr marL="0" indent="0">
              <a:lnSpc>
                <a:spcPct val="150000"/>
              </a:lnSpc>
              <a:buClr>
                <a:schemeClr val="tx1"/>
              </a:buClr>
              <a:buFont typeface="Wingdings" panose="05000000000000000000" pitchFamily="2" charset="2"/>
              <a:buNone/>
            </a:pPr>
            <a:r>
              <a:rPr lang="en-US" sz="2400" dirty="0">
                <a:latin typeface="华文行楷" panose="02010800040101010101" charset="-122"/>
                <a:ea typeface="华文行楷" panose="02010800040101010101" charset="-122"/>
              </a:rPr>
              <a:t>1</a:t>
            </a:r>
            <a:r>
              <a:rPr lang="zh-CN" altLang="en-US" sz="2400" dirty="0">
                <a:latin typeface="华文行楷" panose="02010800040101010101" charset="-122"/>
                <a:ea typeface="华文行楷" panose="02010800040101010101" charset="-122"/>
              </a:rPr>
              <a:t>、</a:t>
            </a:r>
            <a:r>
              <a:rPr lang="zh-CN" sz="2400" dirty="0">
                <a:latin typeface="华文行楷" panose="02010800040101010101" charset="-122"/>
                <a:ea typeface="华文行楷" panose="02010800040101010101" charset="-122"/>
              </a:rPr>
              <a:t>单元测试，即代码逻辑测试</a:t>
            </a:r>
            <a:endParaRPr lang="zh-CN"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sz="2400" dirty="0">
                <a:latin typeface="华文行楷" panose="02010800040101010101" charset="-122"/>
                <a:ea typeface="华文行楷" panose="02010800040101010101" charset="-122"/>
              </a:rPr>
              <a:t>2</a:t>
            </a:r>
            <a:r>
              <a:rPr lang="zh-CN" altLang="en-US" sz="2400" dirty="0">
                <a:latin typeface="华文行楷" panose="02010800040101010101" charset="-122"/>
                <a:ea typeface="华文行楷" panose="02010800040101010101" charset="-122"/>
              </a:rPr>
              <a:t>、关卡合理性测试（关卡难度是否合理）</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sz="2400" dirty="0">
                <a:latin typeface="华文行楷" panose="02010800040101010101" charset="-122"/>
                <a:ea typeface="华文行楷" panose="02010800040101010101" charset="-122"/>
              </a:rPr>
              <a:t>3</a:t>
            </a:r>
            <a:r>
              <a:rPr lang="zh-CN" altLang="en-US" sz="2400" dirty="0">
                <a:latin typeface="华文行楷" panose="02010800040101010101" charset="-122"/>
                <a:ea typeface="华文行楷" panose="02010800040101010101" charset="-122"/>
              </a:rPr>
              <a:t>、游戏角色测试，即角色所有逻辑、动作测试、植物与僵尸的碰撞检测</a:t>
            </a:r>
            <a:r>
              <a:rPr lang="zh-CN" altLang="en-US" sz="2400" dirty="0"/>
              <a:t>。</a:t>
            </a:r>
            <a:endParaRPr lang="zh-CN" altLang="en-US" sz="2400" dirty="0"/>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sym typeface="+mn-ea"/>
              </a:rPr>
              <a:t>4</a:t>
            </a:r>
            <a:r>
              <a:rPr lang="zh-CN" altLang="en-US" sz="2400" dirty="0">
                <a:latin typeface="华文行楷" panose="02010800040101010101" charset="-122"/>
                <a:ea typeface="华文行楷" panose="02010800040101010101" charset="-122"/>
                <a:sym typeface="+mn-ea"/>
              </a:rPr>
              <a:t>、其他细节测试</a:t>
            </a:r>
            <a:endParaRPr lang="zh-CN" altLang="en-US" sz="2400" dirty="0"/>
          </a:p>
          <a:p>
            <a:pPr marL="0" algn="l">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sym typeface="+mn-ea"/>
              </a:rPr>
              <a:t>   金币、攻击逻辑、生命值、游戏商城逻辑测试</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sym typeface="+mn-ea"/>
              </a:rPr>
              <a:t>5</a:t>
            </a:r>
            <a:r>
              <a:rPr lang="zh-CN" altLang="en-US" sz="2400" dirty="0">
                <a:latin typeface="华文行楷" panose="02010800040101010101" charset="-122"/>
                <a:ea typeface="华文行楷" panose="02010800040101010101" charset="-122"/>
                <a:sym typeface="+mn-ea"/>
              </a:rPr>
              <a:t>、整体测试</a:t>
            </a:r>
            <a:endParaRPr lang="zh-CN" altLang="en-US" sz="2400" dirty="0">
              <a:latin typeface="华文行楷" panose="02010800040101010101" charset="-122"/>
              <a:ea typeface="华文行楷" panose="02010800040101010101" charset="-122"/>
            </a:endParaRPr>
          </a:p>
          <a:p>
            <a:pPr marL="0" algn="l">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sym typeface="+mn-ea"/>
              </a:rPr>
              <a:t>6</a:t>
            </a:r>
            <a:r>
              <a:rPr lang="zh-CN" altLang="en-US" sz="2400" dirty="0">
                <a:latin typeface="华文行楷" panose="02010800040101010101" charset="-122"/>
                <a:ea typeface="华文行楷" panose="02010800040101010101" charset="-122"/>
                <a:sym typeface="+mn-ea"/>
              </a:rPr>
              <a:t>、用户测试</a:t>
            </a:r>
            <a:endParaRPr lang="zh-CN" altLang="en-US" sz="2400" dirty="0">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2284095" y="2750185"/>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五、用户调查分析</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890905" y="897890"/>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五、用户调查分析</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6" name="内容占位符 5"/>
          <p:cNvSpPr>
            <a:spLocks noGrp="1"/>
          </p:cNvSpPr>
          <p:nvPr>
            <p:ph idx="1"/>
            <p:custDataLst>
              <p:tags r:id="rId2"/>
            </p:custDataLst>
          </p:nvPr>
        </p:nvSpPr>
        <p:spPr>
          <a:xfrm>
            <a:off x="786765" y="1728470"/>
            <a:ext cx="10649585" cy="4687570"/>
          </a:xfrm>
        </p:spPr>
        <p:txBody>
          <a:bodyPr>
            <a:normAutofit fontScale="90000" lnSpcReduction="10000"/>
          </a:bodyPr>
          <a:p>
            <a:pPr marL="0" indent="0">
              <a:lnSpc>
                <a:spcPct val="150000"/>
              </a:lnSpc>
              <a:buClr>
                <a:schemeClr val="tx1"/>
              </a:buClr>
              <a:buFont typeface="Wingdings" panose="05000000000000000000" pitchFamily="2" charset="2"/>
              <a:buNone/>
            </a:pPr>
            <a:r>
              <a:rPr lang="en-US" sz="2400" dirty="0">
                <a:latin typeface="华文行楷" panose="02010800040101010101" charset="-122"/>
                <a:ea typeface="华文行楷" panose="02010800040101010101" charset="-122"/>
              </a:rPr>
              <a:t>1</a:t>
            </a:r>
            <a:r>
              <a:rPr lang="zh-CN" altLang="en-US" sz="2400" dirty="0">
                <a:latin typeface="华文行楷" panose="02010800040101010101" charset="-122"/>
                <a:ea typeface="华文行楷" panose="02010800040101010101" charset="-122"/>
              </a:rPr>
              <a:t>、庞雄文老师亲测：界面不错，但是繁体字可能有些人看不惯。</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我们认为繁体字也算是我们的特色之一，因此只将个别很难认或比较别扭的繁体字换成了简体字</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2</a:t>
            </a:r>
            <a:r>
              <a:rPr lang="zh-CN" altLang="en-US" sz="2400" dirty="0">
                <a:latin typeface="华文行楷" panose="02010800040101010101" charset="-122"/>
                <a:ea typeface="华文行楷" panose="02010800040101010101" charset="-122"/>
              </a:rPr>
              <a:t>、游戏太容易通关</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我们调整了相关的植物与僵尸的参数</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3</a:t>
            </a:r>
            <a:r>
              <a:rPr lang="zh-CN" altLang="en-US" sz="2400" dirty="0">
                <a:latin typeface="华文行楷" panose="02010800040101010101" charset="-122"/>
                <a:ea typeface="华文行楷" panose="02010800040101010101" charset="-122"/>
              </a:rPr>
              <a:t>、主界面有个小僵尸按下去会变成问号脸，但是没有其他反应？</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那是我们用来进入教程的按键，但现在因时间关系教程无法制作，所以按下去没有反应</a:t>
            </a:r>
            <a:endParaRPr lang="zh-CN" altLang="en-US" sz="2400" dirty="0">
              <a:latin typeface="华文行楷" panose="02010800040101010101" charset="-122"/>
              <a:ea typeface="华文行楷" panose="02010800040101010101" charset="-122"/>
            </a:endParaRPr>
          </a:p>
        </p:txBody>
      </p:sp>
      <p:pic>
        <p:nvPicPr>
          <p:cNvPr id="2" name="图片 1" descr="小僵尸1"/>
          <p:cNvPicPr>
            <a:picLocks noChangeAspect="1"/>
          </p:cNvPicPr>
          <p:nvPr/>
        </p:nvPicPr>
        <p:blipFill>
          <a:blip r:embed="rId3"/>
          <a:stretch>
            <a:fillRect/>
          </a:stretch>
        </p:blipFill>
        <p:spPr>
          <a:xfrm>
            <a:off x="8829040" y="3686175"/>
            <a:ext cx="2121535" cy="2121535"/>
          </a:xfrm>
          <a:prstGeom prst="rect">
            <a:avLst/>
          </a:prstGeom>
        </p:spPr>
      </p:pic>
      <p:pic>
        <p:nvPicPr>
          <p:cNvPr id="3" name="图片 2" descr="小僵尸2"/>
          <p:cNvPicPr>
            <a:picLocks noChangeAspect="1"/>
          </p:cNvPicPr>
          <p:nvPr/>
        </p:nvPicPr>
        <p:blipFill>
          <a:blip r:embed="rId4"/>
          <a:stretch>
            <a:fillRect/>
          </a:stretch>
        </p:blipFill>
        <p:spPr>
          <a:xfrm>
            <a:off x="8761730" y="3618865"/>
            <a:ext cx="2256155" cy="22561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2"/>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80">
                                          <p:stCondLst>
                                            <p:cond delay="0"/>
                                          </p:stCondLst>
                                        </p:cTn>
                                        <p:tgtEl>
                                          <p:spTgt spid="3"/>
                                        </p:tgtEl>
                                      </p:cBhvr>
                                    </p:animEffect>
                                    <p:anim calcmode="lin" valueType="num">
                                      <p:cBhvr>
                                        <p:cTn id="19"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4" dur="26">
                                          <p:stCondLst>
                                            <p:cond delay="650"/>
                                          </p:stCondLst>
                                        </p:cTn>
                                        <p:tgtEl>
                                          <p:spTgt spid="3"/>
                                        </p:tgtEl>
                                      </p:cBhvr>
                                      <p:to x="100000" y="60000"/>
                                    </p:animScale>
                                    <p:animScale>
                                      <p:cBhvr>
                                        <p:cTn id="25" dur="166" decel="50000">
                                          <p:stCondLst>
                                            <p:cond delay="676"/>
                                          </p:stCondLst>
                                        </p:cTn>
                                        <p:tgtEl>
                                          <p:spTgt spid="3"/>
                                        </p:tgtEl>
                                      </p:cBhvr>
                                      <p:to x="100000" y="100000"/>
                                    </p:animScale>
                                    <p:animScale>
                                      <p:cBhvr>
                                        <p:cTn id="26" dur="26">
                                          <p:stCondLst>
                                            <p:cond delay="1312"/>
                                          </p:stCondLst>
                                        </p:cTn>
                                        <p:tgtEl>
                                          <p:spTgt spid="3"/>
                                        </p:tgtEl>
                                      </p:cBhvr>
                                      <p:to x="100000" y="80000"/>
                                    </p:animScale>
                                    <p:animScale>
                                      <p:cBhvr>
                                        <p:cTn id="27" dur="166" decel="50000">
                                          <p:stCondLst>
                                            <p:cond delay="1338"/>
                                          </p:stCondLst>
                                        </p:cTn>
                                        <p:tgtEl>
                                          <p:spTgt spid="3"/>
                                        </p:tgtEl>
                                      </p:cBhvr>
                                      <p:to x="100000" y="100000"/>
                                    </p:animScale>
                                    <p:animScale>
                                      <p:cBhvr>
                                        <p:cTn id="28" dur="26">
                                          <p:stCondLst>
                                            <p:cond delay="1642"/>
                                          </p:stCondLst>
                                        </p:cTn>
                                        <p:tgtEl>
                                          <p:spTgt spid="3"/>
                                        </p:tgtEl>
                                      </p:cBhvr>
                                      <p:to x="100000" y="90000"/>
                                    </p:animScale>
                                    <p:animScale>
                                      <p:cBhvr>
                                        <p:cTn id="29" dur="166" decel="50000">
                                          <p:stCondLst>
                                            <p:cond delay="1668"/>
                                          </p:stCondLst>
                                        </p:cTn>
                                        <p:tgtEl>
                                          <p:spTgt spid="3"/>
                                        </p:tgtEl>
                                      </p:cBhvr>
                                      <p:to x="100000" y="100000"/>
                                    </p:animScale>
                                    <p:animScale>
                                      <p:cBhvr>
                                        <p:cTn id="30" dur="26">
                                          <p:stCondLst>
                                            <p:cond delay="1808"/>
                                          </p:stCondLst>
                                        </p:cTn>
                                        <p:tgtEl>
                                          <p:spTgt spid="3"/>
                                        </p:tgtEl>
                                      </p:cBhvr>
                                      <p:to x="100000" y="95000"/>
                                    </p:animScale>
                                    <p:animScale>
                                      <p:cBhvr>
                                        <p:cTn id="31"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890905" y="897890"/>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五、用户调查分析</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6" name="内容占位符 5"/>
          <p:cNvSpPr>
            <a:spLocks noGrp="1"/>
          </p:cNvSpPr>
          <p:nvPr>
            <p:ph idx="1"/>
            <p:custDataLst>
              <p:tags r:id="rId2"/>
            </p:custDataLst>
          </p:nvPr>
        </p:nvSpPr>
        <p:spPr>
          <a:xfrm>
            <a:off x="786765" y="1728470"/>
            <a:ext cx="10649585" cy="4687570"/>
          </a:xfrm>
        </p:spPr>
        <p:txBody>
          <a:bodyPr>
            <a:normAutofit lnSpcReduction="20000"/>
          </a:bodyPr>
          <a:p>
            <a:pPr marL="0" indent="0">
              <a:lnSpc>
                <a:spcPct val="150000"/>
              </a:lnSpc>
              <a:buClr>
                <a:schemeClr val="tx1"/>
              </a:buClr>
              <a:buFont typeface="Wingdings" panose="05000000000000000000" pitchFamily="2" charset="2"/>
              <a:buNone/>
            </a:pPr>
            <a:r>
              <a:rPr lang="en-US" sz="2400" dirty="0">
                <a:latin typeface="华文行楷" panose="02010800040101010101" charset="-122"/>
                <a:ea typeface="华文行楷" panose="02010800040101010101" charset="-122"/>
              </a:rPr>
              <a:t>4</a:t>
            </a:r>
            <a:r>
              <a:rPr lang="zh-CN" altLang="en-US" sz="2400" dirty="0">
                <a:latin typeface="华文行楷" panose="02010800040101010101" charset="-122"/>
                <a:ea typeface="华文行楷" panose="02010800040101010101" charset="-122"/>
              </a:rPr>
              <a:t>、植物与僵尸种类太少</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（这个画师有点懒）角色创造需要灵感，给画师发红包可能灵感就来了。    对于简陋的游戏内测</a:t>
            </a:r>
            <a:r>
              <a:rPr lang="en-US" altLang="zh-CN" sz="2400" dirty="0">
                <a:latin typeface="华文行楷" panose="02010800040101010101" charset="-122"/>
                <a:ea typeface="华文行楷" panose="02010800040101010101" charset="-122"/>
              </a:rPr>
              <a:t>1.0</a:t>
            </a:r>
            <a:r>
              <a:rPr lang="zh-CN" altLang="en-US" sz="2400" dirty="0">
                <a:latin typeface="华文行楷" panose="02010800040101010101" charset="-122"/>
                <a:ea typeface="华文行楷" panose="02010800040101010101" charset="-122"/>
              </a:rPr>
              <a:t>版本，我们也希望能在寒假推出</a:t>
            </a:r>
            <a:r>
              <a:rPr lang="en-US" altLang="zh-CN" sz="2400" dirty="0">
                <a:latin typeface="华文行楷" panose="02010800040101010101" charset="-122"/>
                <a:ea typeface="华文行楷" panose="02010800040101010101" charset="-122"/>
              </a:rPr>
              <a:t>2.0</a:t>
            </a:r>
            <a:r>
              <a:rPr lang="zh-CN" altLang="en-US" sz="2400" dirty="0">
                <a:latin typeface="华文行楷" panose="02010800040101010101" charset="-122"/>
                <a:ea typeface="华文行楷" panose="02010800040101010101" charset="-122"/>
              </a:rPr>
              <a:t>强化版</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5</a:t>
            </a:r>
            <a:r>
              <a:rPr lang="zh-CN" altLang="en-US" sz="2400" dirty="0">
                <a:latin typeface="华文行楷" panose="02010800040101010101" charset="-122"/>
                <a:ea typeface="华文行楷" panose="02010800040101010101" charset="-122"/>
              </a:rPr>
              <a:t>、玩法还不够新颖</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有很多想法还在脑海里没有实现出来，例如僵尸在路上遇到宝箱可以获得随机</a:t>
            </a:r>
            <a:r>
              <a:rPr lang="en-US" altLang="zh-CN" sz="2400" dirty="0">
                <a:latin typeface="华文行楷" panose="02010800040101010101" charset="-122"/>
                <a:ea typeface="华文行楷" panose="02010800040101010101" charset="-122"/>
              </a:rPr>
              <a:t>buff</a:t>
            </a:r>
            <a:r>
              <a:rPr lang="zh-CN" altLang="en-US" sz="2400" dirty="0">
                <a:latin typeface="华文行楷" panose="02010800040101010101" charset="-122"/>
                <a:ea typeface="华文行楷" panose="02010800040101010101" charset="-122"/>
              </a:rPr>
              <a:t>加成</a:t>
            </a: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在将来会一点一点的完善我们的第一个作品。</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6</a:t>
            </a:r>
            <a:r>
              <a:rPr lang="zh-CN" altLang="en-US" sz="2400" dirty="0">
                <a:latin typeface="华文行楷" panose="02010800040101010101" charset="-122"/>
                <a:ea typeface="华文行楷" panose="02010800040101010101" charset="-122"/>
              </a:rPr>
              <a:t>、大部分人：游戏做的跟真的一样！画的很棒了！</a:t>
            </a:r>
            <a:r>
              <a:rPr lang="en-US" altLang="zh-CN" sz="2400" dirty="0">
                <a:latin typeface="华文行楷" panose="02010800040101010101" charset="-122"/>
                <a:ea typeface="华文行楷" panose="02010800040101010101" charset="-122"/>
              </a:rPr>
              <a:t>666……</a:t>
            </a:r>
            <a:endParaRPr lang="en-US" altLang="zh-CN"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en-US" altLang="zh-CN" sz="2400" dirty="0">
                <a:latin typeface="华文行楷" panose="02010800040101010101" charset="-122"/>
                <a:ea typeface="华文行楷" panose="02010800040101010101" charset="-122"/>
              </a:rPr>
              <a:t>——</a:t>
            </a:r>
            <a:r>
              <a:rPr lang="zh-CN" altLang="en-US" sz="2400" dirty="0">
                <a:latin typeface="华文行楷" panose="02010800040101010101" charset="-122"/>
                <a:ea typeface="华文行楷" panose="02010800040101010101" charset="-122"/>
              </a:rPr>
              <a:t>谢谢各位给予鼓励的亲们</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endParaRPr lang="zh-CN" altLang="en-US" sz="2400" dirty="0">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2811780" y="2875280"/>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六、小组分工</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854075" y="930275"/>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六、小组分工</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6" name="内容占位符 5"/>
          <p:cNvSpPr>
            <a:spLocks noGrp="1"/>
          </p:cNvSpPr>
          <p:nvPr>
            <p:ph idx="1"/>
            <p:custDataLst>
              <p:tags r:id="rId2"/>
            </p:custDataLst>
          </p:nvPr>
        </p:nvSpPr>
        <p:spPr/>
        <p:txBody>
          <a:bodyPr>
            <a:normAutofit lnSpcReduction="20000"/>
          </a:bodyPr>
          <a:p>
            <a:pPr marL="0" indent="0">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rPr>
              <a:t>冯子贤：游戏策划（设定游戏背景、游戏系统、游戏角色）</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rPr>
              <a:t>                  美工（负责本游戏的所有图片素材）、测试</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rPr>
              <a:t>杨丹璐：代码开发工程师（实现游戏菜单、选择关卡功能，游戏商城功能，                      背景音乐音量控制和音效开关设置功能）</a:t>
            </a:r>
            <a:endParaRPr lang="zh-CN" altLang="en-US" sz="2400" dirty="0">
              <a:latin typeface="华文行楷" panose="02010800040101010101" charset="-122"/>
              <a:ea typeface="华文行楷" panose="02010800040101010101" charset="-122"/>
            </a:endParaRPr>
          </a:p>
          <a:p>
            <a:pPr marL="0" indent="0">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rPr>
              <a:t>                 音效师（</a:t>
            </a:r>
            <a:r>
              <a:rPr lang="zh-CN" altLang="en-US" sz="2400" dirty="0">
                <a:latin typeface="华文行楷" panose="02010800040101010101" charset="-122"/>
                <a:ea typeface="华文行楷" panose="02010800040101010101" charset="-122"/>
                <a:sym typeface="+mn-ea"/>
              </a:rPr>
              <a:t>查找合适的背景音乐和音效）、测试</a:t>
            </a:r>
            <a:endParaRPr lang="zh-CN" altLang="en-US" sz="2400" dirty="0">
              <a:latin typeface="华文行楷" panose="02010800040101010101" charset="-122"/>
              <a:ea typeface="华文行楷" panose="02010800040101010101" charset="-122"/>
              <a:sym typeface="+mn-ea"/>
            </a:endParaRPr>
          </a:p>
          <a:p>
            <a:pPr marL="0" indent="0">
              <a:lnSpc>
                <a:spcPct val="150000"/>
              </a:lnSpc>
              <a:buClr>
                <a:schemeClr val="tx1"/>
              </a:buClr>
              <a:buFont typeface="Wingdings" panose="05000000000000000000" pitchFamily="2" charset="2"/>
              <a:buNone/>
            </a:pPr>
            <a:r>
              <a:rPr lang="zh-CN" altLang="en-US" sz="2400" dirty="0">
                <a:latin typeface="华文行楷" panose="02010800040101010101" charset="-122"/>
                <a:ea typeface="华文行楷" panose="02010800040101010101" charset="-122"/>
              </a:rPr>
              <a:t>郑文卡：代码开发工程师（实现游戏功能：如摆放僵尸、僵尸与植物的交互、使用道具）、测试</a:t>
            </a:r>
            <a:endParaRPr lang="zh-CN" altLang="en-US" sz="2400" dirty="0">
              <a:latin typeface="华文行楷" panose="02010800040101010101" charset="-122"/>
              <a:ea typeface="华文行楷"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2614930" y="2875280"/>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七、观看视频</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4230370" y="2895600"/>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marR="0" lvl="0" indent="0" algn="l" defTabSz="914400" rtl="0" eaLnBrk="1" fontAlgn="base" latinLnBrk="0" hangingPunct="1">
              <a:lnSpc>
                <a:spcPct val="100000"/>
              </a:lnSpc>
              <a:spcBef>
                <a:spcPct val="0"/>
              </a:spcBef>
              <a:spcAft>
                <a:spcPct val="0"/>
              </a:spcAft>
              <a:buClrTx/>
              <a:buSzTx/>
              <a:buFontTx/>
              <a:buNone/>
              <a:defRPr/>
            </a:pPr>
            <a:r>
              <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谢谢</a:t>
            </a:r>
            <a:r>
              <a:rPr kumimoji="0" lang="en-US" altLang="zh-CN"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a:t>
            </a:r>
            <a:endParaRPr kumimoji="0" lang="en-US" altLang="zh-CN"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a:xfrm>
            <a:off x="0" y="-55880"/>
            <a:ext cx="12192000" cy="3771901"/>
          </a:xfrm>
        </p:spPr>
      </p:pic>
      <p:sp>
        <p:nvSpPr>
          <p:cNvPr id="14" name="矩形 13"/>
          <p:cNvSpPr/>
          <p:nvPr/>
        </p:nvSpPr>
        <p:spPr>
          <a:xfrm>
            <a:off x="-18634075" y="19555461"/>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5" name="矩形 4"/>
          <p:cNvSpPr/>
          <p:nvPr/>
        </p:nvSpPr>
        <p:spPr>
          <a:xfrm>
            <a:off x="0" y="-223519"/>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0" name="矩形 9"/>
          <p:cNvSpPr/>
          <p:nvPr/>
        </p:nvSpPr>
        <p:spPr>
          <a:xfrm>
            <a:off x="466725" y="295910"/>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graphicFrame>
        <p:nvGraphicFramePr>
          <p:cNvPr id="9" name="对象 8"/>
          <p:cNvGraphicFramePr/>
          <p:nvPr/>
        </p:nvGraphicFramePr>
        <p:xfrm>
          <a:off x="466090" y="296545"/>
          <a:ext cx="11259820" cy="5933440"/>
        </p:xfrm>
        <a:graphic>
          <a:graphicData uri="http://schemas.openxmlformats.org/presentationml/2006/ole">
            <mc:AlternateContent xmlns:mc="http://schemas.openxmlformats.org/markup-compatibility/2006">
              <mc:Choice xmlns:v="urn:schemas-microsoft-com:vml" Requires="v">
                <p:oleObj spid="_x0000_s12" name="" r:id="rId2" imgW="31076900" imgH="7327900" progId="Photoshop.Image.19">
                  <p:embed/>
                </p:oleObj>
              </mc:Choice>
              <mc:Fallback>
                <p:oleObj name="" r:id="rId2" imgW="31076900" imgH="7327900" progId="Photoshop.Image.19">
                  <p:embed/>
                  <p:pic>
                    <p:nvPicPr>
                      <p:cNvPr id="0" name="图片 11"/>
                      <p:cNvPicPr/>
                      <p:nvPr/>
                    </p:nvPicPr>
                    <p:blipFill>
                      <a:blip r:embed="rId3"/>
                      <a:stretch>
                        <a:fillRect/>
                      </a:stretch>
                    </p:blipFill>
                    <p:spPr>
                      <a:xfrm>
                        <a:off x="466090" y="296545"/>
                        <a:ext cx="11259820" cy="5933440"/>
                      </a:xfrm>
                      <a:prstGeom prst="rect">
                        <a:avLst/>
                      </a:prstGeom>
                    </p:spPr>
                  </p:pic>
                </p:oleObj>
              </mc:Fallback>
            </mc:AlternateContent>
          </a:graphicData>
        </a:graphic>
      </p:graphicFrame>
      <p:sp>
        <p:nvSpPr>
          <p:cNvPr id="11" name="文本框 10"/>
          <p:cNvSpPr txBox="1"/>
          <p:nvPr/>
        </p:nvSpPr>
        <p:spPr>
          <a:xfrm>
            <a:off x="2874056" y="2583636"/>
            <a:ext cx="2076359" cy="1198880"/>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defRPr/>
            </a:pPr>
            <a:r>
              <a:rPr kumimoji="0" lang="zh-CN" altLang="en-US" sz="4400" b="1"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rPr>
              <a:t>目录</a:t>
            </a:r>
            <a:endParaRPr kumimoji="0" lang="zh-CN" altLang="en-US" sz="4400" b="1"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a:p>
            <a:pPr marL="0" marR="0" lvl="0" indent="0" algn="r" defTabSz="914400" rtl="0" eaLnBrk="1" fontAlgn="auto" latinLnBrk="0" hangingPunct="1">
              <a:lnSpc>
                <a:spcPct val="100000"/>
              </a:lnSpc>
              <a:spcBef>
                <a:spcPts val="0"/>
              </a:spcBef>
              <a:spcAft>
                <a:spcPts val="0"/>
              </a:spcAft>
              <a:buClrTx/>
              <a:buSzTx/>
              <a:buFontTx/>
              <a:buNone/>
              <a:defRPr/>
            </a:pPr>
            <a:endParaRPr kumimoji="0" lang="zh-CN" altLang="en-US" sz="2800" b="1" u="none" strike="noStrike" kern="1200" cap="none" spc="0" normalizeH="0" baseline="0" noProof="0" dirty="0">
              <a:ln>
                <a:noFill/>
              </a:ln>
              <a:solidFill>
                <a:schemeClr val="tx1">
                  <a:lumMod val="65000"/>
                  <a:lumOff val="35000"/>
                </a:schemeClr>
              </a:solidFill>
              <a:effectLst/>
              <a:uLnTx/>
              <a:uFillTx/>
              <a:cs typeface="+mn-ea"/>
              <a:sym typeface="+mn-lt"/>
            </a:endParaRPr>
          </a:p>
        </p:txBody>
      </p:sp>
      <p:grpSp>
        <p:nvGrpSpPr>
          <p:cNvPr id="15" name="组合 14"/>
          <p:cNvGrpSpPr/>
          <p:nvPr/>
        </p:nvGrpSpPr>
        <p:grpSpPr>
          <a:xfrm>
            <a:off x="6595044" y="1229131"/>
            <a:ext cx="3593486" cy="551282"/>
            <a:chOff x="6169639" y="2479340"/>
            <a:chExt cx="3593486" cy="551282"/>
          </a:xfrm>
        </p:grpSpPr>
        <p:sp>
          <p:nvSpPr>
            <p:cNvPr id="23" name="TextBox 119"/>
            <p:cNvSpPr txBox="1"/>
            <p:nvPr/>
          </p:nvSpPr>
          <p:spPr>
            <a:xfrm>
              <a:off x="6169639" y="2479340"/>
              <a:ext cx="2854325" cy="398780"/>
            </a:xfrm>
            <a:prstGeom prst="rect">
              <a:avLst/>
            </a:prstGeom>
            <a:noFill/>
          </p:spPr>
          <p:txBody>
            <a:bodyPr wrap="square" rtlCol="0">
              <a:spAutoFit/>
            </a:bodyPr>
            <a:lstStyle/>
            <a:p>
              <a:pPr defTabSz="913765"/>
              <a:r>
                <a:rPr lang="zh-CN" altLang="en-US" sz="2000" b="1" dirty="0">
                  <a:solidFill>
                    <a:schemeClr val="tx1"/>
                  </a:solidFill>
                  <a:latin typeface="华文行楷" panose="02010800040101010101" charset="-122"/>
                  <a:ea typeface="华文行楷" panose="02010800040101010101" charset="-122"/>
                  <a:cs typeface="+mn-ea"/>
                  <a:sym typeface="+mn-lt"/>
                </a:rPr>
                <a:t>一、游戏吸引力</a:t>
              </a:r>
              <a:endParaRPr lang="zh-CN" altLang="en-US" sz="2000" b="1" dirty="0">
                <a:solidFill>
                  <a:schemeClr val="tx1"/>
                </a:solidFill>
                <a:latin typeface="华文行楷" panose="02010800040101010101" charset="-122"/>
                <a:ea typeface="华文行楷" panose="02010800040101010101" charset="-122"/>
                <a:cs typeface="+mn-ea"/>
                <a:sym typeface="+mn-lt"/>
              </a:endParaRPr>
            </a:p>
          </p:txBody>
        </p:sp>
        <p:sp>
          <p:nvSpPr>
            <p:cNvPr id="24" name="Rectangle 120"/>
            <p:cNvSpPr/>
            <p:nvPr/>
          </p:nvSpPr>
          <p:spPr>
            <a:xfrm>
              <a:off x="6169639" y="2708677"/>
              <a:ext cx="3593486" cy="321945"/>
            </a:xfrm>
            <a:prstGeom prst="rect">
              <a:avLst/>
            </a:prstGeom>
          </p:spPr>
          <p:txBody>
            <a:bodyPr wrap="square">
              <a:spAutoFit/>
            </a:bodyPr>
            <a:lstStyle/>
            <a:p>
              <a:pPr defTabSz="913765">
                <a:lnSpc>
                  <a:spcPct val="150000"/>
                </a:lnSpc>
              </a:pPr>
              <a:endParaRPr lang="id-ID" sz="1000" dirty="0">
                <a:solidFill>
                  <a:schemeClr val="tx1">
                    <a:lumMod val="65000"/>
                    <a:lumOff val="35000"/>
                  </a:schemeClr>
                </a:solidFill>
                <a:cs typeface="+mn-ea"/>
                <a:sym typeface="+mn-lt"/>
              </a:endParaRPr>
            </a:p>
          </p:txBody>
        </p:sp>
      </p:grpSp>
      <p:sp>
        <p:nvSpPr>
          <p:cNvPr id="26" name="TextBox 119"/>
          <p:cNvSpPr txBox="1"/>
          <p:nvPr/>
        </p:nvSpPr>
        <p:spPr>
          <a:xfrm>
            <a:off x="6595110" y="1885950"/>
            <a:ext cx="3756025" cy="398780"/>
          </a:xfrm>
          <a:prstGeom prst="rect">
            <a:avLst/>
          </a:prstGeom>
          <a:noFill/>
        </p:spPr>
        <p:txBody>
          <a:bodyPr wrap="square" rtlCol="0">
            <a:spAutoFit/>
          </a:bodyPr>
          <a:lstStyle/>
          <a:p>
            <a:pPr defTabSz="913765"/>
            <a:r>
              <a:rPr lang="zh-CN" altLang="en-US" sz="2000" b="1" dirty="0">
                <a:latin typeface="华文行楷" panose="02010800040101010101" charset="-122"/>
                <a:ea typeface="华文行楷" panose="02010800040101010101" charset="-122"/>
                <a:cs typeface="+mn-ea"/>
                <a:sym typeface="+mn-lt"/>
              </a:rPr>
              <a:t>二</a:t>
            </a:r>
            <a:r>
              <a:rPr lang="en-US" sz="2000" b="1" dirty="0">
                <a:latin typeface="华文行楷" panose="02010800040101010101" charset="-122"/>
                <a:ea typeface="华文行楷" panose="02010800040101010101" charset="-122"/>
                <a:cs typeface="+mn-ea"/>
                <a:sym typeface="+mn-lt"/>
              </a:rPr>
              <a:t>、展示游戏主要功能</a:t>
            </a:r>
            <a:endParaRPr lang="en-US" sz="2000" b="1" dirty="0">
              <a:latin typeface="华文行楷" panose="02010800040101010101" charset="-122"/>
              <a:ea typeface="华文行楷" panose="02010800040101010101" charset="-122"/>
              <a:cs typeface="+mn-ea"/>
              <a:sym typeface="+mn-lt"/>
            </a:endParaRPr>
          </a:p>
        </p:txBody>
      </p:sp>
      <p:sp>
        <p:nvSpPr>
          <p:cNvPr id="32" name="TextBox 119"/>
          <p:cNvSpPr txBox="1"/>
          <p:nvPr/>
        </p:nvSpPr>
        <p:spPr>
          <a:xfrm>
            <a:off x="6595110" y="3075940"/>
            <a:ext cx="2468880" cy="706755"/>
          </a:xfrm>
          <a:prstGeom prst="rect">
            <a:avLst/>
          </a:prstGeom>
          <a:noFill/>
        </p:spPr>
        <p:txBody>
          <a:bodyPr wrap="square" rtlCol="0">
            <a:spAutoFit/>
          </a:bodyPr>
          <a:lstStyle/>
          <a:p>
            <a:pPr defTabSz="913765"/>
            <a:r>
              <a:rPr lang="zh-CN" altLang="en-US" sz="2000" b="1" dirty="0">
                <a:latin typeface="华文行楷" panose="02010800040101010101" charset="-122"/>
                <a:ea typeface="华文行楷" panose="02010800040101010101" charset="-122"/>
                <a:cs typeface="+mn-ea"/>
                <a:sym typeface="+mn-lt"/>
              </a:rPr>
              <a:t>四</a:t>
            </a:r>
            <a:r>
              <a:rPr lang="en-US" sz="2000" b="1" dirty="0">
                <a:latin typeface="华文行楷" panose="02010800040101010101" charset="-122"/>
                <a:ea typeface="华文行楷" panose="02010800040101010101" charset="-122"/>
                <a:cs typeface="+mn-ea"/>
                <a:sym typeface="+mn-lt"/>
              </a:rPr>
              <a:t>、测试</a:t>
            </a:r>
            <a:endParaRPr lang="id-ID" sz="2000" b="1" dirty="0">
              <a:solidFill>
                <a:srgbClr val="F2A346"/>
              </a:solidFill>
              <a:cs typeface="+mn-ea"/>
              <a:sym typeface="+mn-lt"/>
            </a:endParaRPr>
          </a:p>
          <a:p>
            <a:pPr defTabSz="913765"/>
            <a:endParaRPr lang="id-ID" sz="2000" b="1" dirty="0">
              <a:solidFill>
                <a:srgbClr val="F2A346"/>
              </a:solidFill>
              <a:cs typeface="+mn-ea"/>
              <a:sym typeface="+mn-lt"/>
            </a:endParaRPr>
          </a:p>
        </p:txBody>
      </p:sp>
      <p:sp>
        <p:nvSpPr>
          <p:cNvPr id="35" name="TextBox 119"/>
          <p:cNvSpPr txBox="1"/>
          <p:nvPr/>
        </p:nvSpPr>
        <p:spPr>
          <a:xfrm>
            <a:off x="6595110" y="3716020"/>
            <a:ext cx="2468880" cy="398780"/>
          </a:xfrm>
          <a:prstGeom prst="rect">
            <a:avLst/>
          </a:prstGeom>
          <a:noFill/>
        </p:spPr>
        <p:txBody>
          <a:bodyPr wrap="square" rtlCol="0">
            <a:spAutoFit/>
          </a:bodyPr>
          <a:lstStyle/>
          <a:p>
            <a:pPr defTabSz="913765"/>
            <a:r>
              <a:rPr lang="zh-CN" altLang="en-US" sz="2000" b="1" dirty="0">
                <a:latin typeface="华文行楷" panose="02010800040101010101" charset="-122"/>
                <a:ea typeface="华文行楷" panose="02010800040101010101" charset="-122"/>
                <a:cs typeface="+mn-ea"/>
                <a:sym typeface="+mn-lt"/>
              </a:rPr>
              <a:t>五</a:t>
            </a:r>
            <a:r>
              <a:rPr lang="en-US" sz="2000" b="1" dirty="0">
                <a:latin typeface="华文行楷" panose="02010800040101010101" charset="-122"/>
                <a:ea typeface="华文行楷" panose="02010800040101010101" charset="-122"/>
                <a:cs typeface="+mn-ea"/>
                <a:sym typeface="+mn-lt"/>
              </a:rPr>
              <a:t>、用户调查分析</a:t>
            </a:r>
            <a:endParaRPr lang="en-US" sz="2000" b="1" dirty="0">
              <a:latin typeface="华文行楷" panose="02010800040101010101" charset="-122"/>
              <a:ea typeface="华文行楷" panose="02010800040101010101" charset="-122"/>
              <a:cs typeface="+mn-ea"/>
              <a:sym typeface="+mn-lt"/>
            </a:endParaRPr>
          </a:p>
        </p:txBody>
      </p:sp>
      <p:sp>
        <p:nvSpPr>
          <p:cNvPr id="2" name="TextBox 119"/>
          <p:cNvSpPr txBox="1"/>
          <p:nvPr/>
        </p:nvSpPr>
        <p:spPr>
          <a:xfrm>
            <a:off x="6595110" y="4349750"/>
            <a:ext cx="2468880" cy="398780"/>
          </a:xfrm>
          <a:prstGeom prst="rect">
            <a:avLst/>
          </a:prstGeom>
          <a:noFill/>
        </p:spPr>
        <p:txBody>
          <a:bodyPr wrap="square" rtlCol="0">
            <a:spAutoFit/>
          </a:bodyPr>
          <a:p>
            <a:pPr defTabSz="913765"/>
            <a:r>
              <a:rPr lang="zh-CN" altLang="en-US" sz="2000" b="1" dirty="0">
                <a:latin typeface="华文行楷" panose="02010800040101010101" charset="-122"/>
                <a:ea typeface="华文行楷" panose="02010800040101010101" charset="-122"/>
                <a:cs typeface="+mn-ea"/>
                <a:sym typeface="+mn-lt"/>
              </a:rPr>
              <a:t>六</a:t>
            </a:r>
            <a:r>
              <a:rPr lang="en-US" sz="2000" b="1" dirty="0">
                <a:latin typeface="华文行楷" panose="02010800040101010101" charset="-122"/>
                <a:ea typeface="华文行楷" panose="02010800040101010101" charset="-122"/>
                <a:cs typeface="+mn-ea"/>
                <a:sym typeface="+mn-lt"/>
              </a:rPr>
              <a:t>、小组分工</a:t>
            </a:r>
            <a:endParaRPr lang="en-US" sz="2000" b="1" dirty="0">
              <a:latin typeface="华文行楷" panose="02010800040101010101" charset="-122"/>
              <a:ea typeface="华文行楷" panose="02010800040101010101" charset="-122"/>
              <a:cs typeface="+mn-ea"/>
              <a:sym typeface="+mn-lt"/>
            </a:endParaRPr>
          </a:p>
        </p:txBody>
      </p:sp>
      <p:sp>
        <p:nvSpPr>
          <p:cNvPr id="4" name="TextBox 119"/>
          <p:cNvSpPr txBox="1"/>
          <p:nvPr/>
        </p:nvSpPr>
        <p:spPr>
          <a:xfrm>
            <a:off x="6595044" y="4959121"/>
            <a:ext cx="2854325" cy="398780"/>
          </a:xfrm>
          <a:prstGeom prst="rect">
            <a:avLst/>
          </a:prstGeom>
          <a:noFill/>
        </p:spPr>
        <p:txBody>
          <a:bodyPr wrap="square" rtlCol="0">
            <a:spAutoFit/>
          </a:bodyPr>
          <a:p>
            <a:pPr algn="l" defTabSz="913765"/>
            <a:r>
              <a:rPr lang="zh-CN" altLang="en-US" sz="2000" b="1" dirty="0">
                <a:latin typeface="华文行楷" panose="02010800040101010101" charset="-122"/>
                <a:ea typeface="华文行楷" panose="02010800040101010101" charset="-122"/>
                <a:cs typeface="+mn-ea"/>
                <a:sym typeface="+mn-lt"/>
              </a:rPr>
              <a:t>七</a:t>
            </a:r>
            <a:r>
              <a:rPr lang="en-US" sz="2000" b="1" dirty="0">
                <a:latin typeface="华文行楷" panose="02010800040101010101" charset="-122"/>
                <a:ea typeface="华文行楷" panose="02010800040101010101" charset="-122"/>
                <a:cs typeface="+mn-ea"/>
                <a:sym typeface="+mn-lt"/>
              </a:rPr>
              <a:t>、观看视频</a:t>
            </a:r>
            <a:endParaRPr lang="en-US" sz="2000" b="1" dirty="0">
              <a:latin typeface="华文行楷" panose="02010800040101010101" charset="-122"/>
              <a:ea typeface="华文行楷" panose="02010800040101010101" charset="-122"/>
              <a:cs typeface="+mn-ea"/>
              <a:sym typeface="+mn-lt"/>
            </a:endParaRPr>
          </a:p>
        </p:txBody>
      </p:sp>
      <p:sp>
        <p:nvSpPr>
          <p:cNvPr id="6" name="文本框 5"/>
          <p:cNvSpPr txBox="1"/>
          <p:nvPr/>
        </p:nvSpPr>
        <p:spPr>
          <a:xfrm>
            <a:off x="6595110" y="2521585"/>
            <a:ext cx="2474595" cy="398780"/>
          </a:xfrm>
          <a:prstGeom prst="rect">
            <a:avLst/>
          </a:prstGeom>
          <a:noFill/>
        </p:spPr>
        <p:txBody>
          <a:bodyPr wrap="none" rtlCol="0">
            <a:spAutoFit/>
          </a:bodyPr>
          <a:p>
            <a:pPr algn="l"/>
            <a:r>
              <a:rPr lang="zh-CN" altLang="en-US" sz="2000" b="1" dirty="0">
                <a:latin typeface="华文行楷" panose="02010800040101010101" charset="-122"/>
                <a:ea typeface="华文行楷" panose="02010800040101010101" charset="-122"/>
                <a:cs typeface="+mn-ea"/>
                <a:sym typeface="+mn-lt"/>
              </a:rPr>
              <a:t>三</a:t>
            </a:r>
            <a:r>
              <a:rPr lang="en-US" sz="2000" b="1" dirty="0">
                <a:latin typeface="华文行楷" panose="02010800040101010101" charset="-122"/>
                <a:ea typeface="华文行楷" panose="02010800040101010101" charset="-122"/>
                <a:cs typeface="+mn-ea"/>
                <a:sym typeface="+mn-lt"/>
              </a:rPr>
              <a:t>、关键技术与难点</a:t>
            </a:r>
            <a:endParaRPr lang="en-US" sz="2000" b="1" dirty="0">
              <a:latin typeface="华文行楷" panose="02010800040101010101" charset="-122"/>
              <a:ea typeface="华文行楷" panose="02010800040101010101" charset="-122"/>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66725" y="46672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2279650" y="2880360"/>
            <a:ext cx="7632700" cy="110744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lvl="0" indent="0" eaLnBrk="1" hangingPunct="1">
              <a:spcBef>
                <a:spcPct val="0"/>
              </a:spcBef>
              <a:buNone/>
            </a:pPr>
            <a:r>
              <a:rPr lang="zh-CN" altLang="en-US" sz="7200" dirty="0">
                <a:solidFill>
                  <a:schemeClr val="tx1"/>
                </a:solidFill>
                <a:latin typeface="华文行楷" panose="02010800040101010101" charset="-122"/>
                <a:ea typeface="华文行楷" panose="02010800040101010101" charset="-122"/>
                <a:cs typeface="+mn-ea"/>
                <a:sym typeface="+mn-lt"/>
              </a:rPr>
              <a:t>一、游戏吸引力</a:t>
            </a:r>
            <a:endParaRPr lang="zh-CN" altLang="en-US" sz="7200" dirty="0">
              <a:solidFill>
                <a:schemeClr val="tx1"/>
              </a:solidFill>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66725" y="464820"/>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4" name="文本框 3"/>
          <p:cNvSpPr txBox="1"/>
          <p:nvPr/>
        </p:nvSpPr>
        <p:spPr>
          <a:xfrm>
            <a:off x="1868170" y="2032000"/>
            <a:ext cx="8245475" cy="4523105"/>
          </a:xfrm>
          <a:prstGeom prst="rect">
            <a:avLst/>
          </a:prstGeom>
          <a:noFill/>
        </p:spPr>
        <p:txBody>
          <a:bodyPr wrap="square" rtlCol="0">
            <a:spAutoFit/>
          </a:bodyPr>
          <a:p>
            <a:r>
              <a:rPr lang="en-US" altLang="zh-CN" sz="2400">
                <a:latin typeface="华文行楷" panose="02010800040101010101" charset="-122"/>
                <a:ea typeface="华文行楷" panose="02010800040101010101" charset="-122"/>
              </a:rPr>
              <a:t>1</a:t>
            </a:r>
            <a:r>
              <a:rPr lang="zh-CN" altLang="en-US" sz="2400">
                <a:latin typeface="华文行楷" panose="02010800040101010101" charset="-122"/>
                <a:ea typeface="华文行楷" panose="02010800040101010101" charset="-122"/>
              </a:rPr>
              <a:t>、中国水墨风的游戏很稀有，反塔防的游戏也很少见。两者结合就更为罕见了。</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2</a:t>
            </a:r>
            <a:r>
              <a:rPr lang="zh-CN" altLang="en-US" sz="2400">
                <a:latin typeface="华文行楷" panose="02010800040101010101" charset="-122"/>
                <a:ea typeface="华文行楷" panose="02010800040101010101" charset="-122"/>
              </a:rPr>
              <a:t>、植物大战僵尸曾经风靡全球。由操控植物变为操控僵尸进行游戏会引起玩家的好奇与兴趣。</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3</a:t>
            </a:r>
            <a:r>
              <a:rPr lang="zh-CN" altLang="en-US" sz="2400">
                <a:latin typeface="华文行楷" panose="02010800040101010101" charset="-122"/>
                <a:ea typeface="华文行楷" panose="02010800040101010101" charset="-122"/>
              </a:rPr>
              <a:t>、这个游戏是一个艺术品。</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4</a:t>
            </a:r>
            <a:r>
              <a:rPr lang="zh-CN" altLang="en-US" sz="2400">
                <a:latin typeface="华文行楷" panose="02010800040101010101" charset="-122"/>
                <a:ea typeface="华文行楷" panose="02010800040101010101" charset="-122"/>
              </a:rPr>
              <a:t>、情怀是无价的。</a:t>
            </a:r>
            <a:endParaRPr lang="zh-CN" altLang="en-US" sz="2400">
              <a:latin typeface="华文行楷" panose="02010800040101010101" charset="-122"/>
              <a:ea typeface="华文行楷" panose="02010800040101010101" charset="-122"/>
            </a:endParaRP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38" name="矩形 60"/>
          <p:cNvSpPr/>
          <p:nvPr/>
        </p:nvSpPr>
        <p:spPr>
          <a:xfrm>
            <a:off x="1083310" y="883285"/>
            <a:ext cx="7632700" cy="830580"/>
          </a:xfrm>
          <a:prstGeom prst="rect">
            <a:avLst/>
          </a:prstGeom>
          <a:noFill/>
          <a:ln w="9525">
            <a:noFill/>
          </a:ln>
        </p:spPr>
        <p:txBody>
          <a:bodyPr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lvl="0" indent="0" eaLnBrk="1" hangingPunct="1">
              <a:spcBef>
                <a:spcPct val="0"/>
              </a:spcBef>
              <a:buNone/>
            </a:pPr>
            <a:r>
              <a:rPr lang="zh-CN" altLang="en-US" sz="5400" dirty="0">
                <a:solidFill>
                  <a:schemeClr val="tx1"/>
                </a:solidFill>
                <a:latin typeface="华文行楷" panose="02010800040101010101" charset="-122"/>
                <a:ea typeface="华文行楷" panose="02010800040101010101" charset="-122"/>
                <a:cs typeface="+mn-ea"/>
                <a:sym typeface="+mn-lt"/>
              </a:rPr>
              <a:t>一、游戏吸引力</a:t>
            </a:r>
            <a:endParaRPr lang="zh-CN" altLang="en-US" sz="5400" dirty="0">
              <a:solidFill>
                <a:schemeClr val="tx1"/>
              </a:solidFill>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1842135" y="2875280"/>
            <a:ext cx="948499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7200" dirty="0">
                <a:solidFill>
                  <a:schemeClr val="tx1"/>
                </a:solidFill>
                <a:latin typeface="华文行楷" panose="02010800040101010101" charset="-122"/>
                <a:ea typeface="华文行楷" panose="02010800040101010101" charset="-122"/>
                <a:cs typeface="+mn-ea"/>
                <a:sym typeface="+mn-lt"/>
              </a:rPr>
              <a:t>二、游戏主要功能</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935355" y="943610"/>
            <a:ext cx="948499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5400" dirty="0">
                <a:solidFill>
                  <a:schemeClr val="tx1"/>
                </a:solidFill>
                <a:latin typeface="华文行楷" panose="02010800040101010101" charset="-122"/>
                <a:ea typeface="华文行楷" panose="02010800040101010101" charset="-122"/>
                <a:cs typeface="+mn-ea"/>
                <a:sym typeface="+mn-lt"/>
              </a:rPr>
              <a:t>二、游戏主要功能</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2" name="文本框 1"/>
          <p:cNvSpPr txBox="1"/>
          <p:nvPr/>
        </p:nvSpPr>
        <p:spPr>
          <a:xfrm>
            <a:off x="2078355" y="2324735"/>
            <a:ext cx="3202940" cy="4615815"/>
          </a:xfrm>
          <a:prstGeom prst="rect">
            <a:avLst/>
          </a:prstGeom>
          <a:noFill/>
        </p:spPr>
        <p:txBody>
          <a:bodyPr wrap="square" rtlCol="0">
            <a:spAutoFit/>
          </a:bodyPr>
          <a:p>
            <a:r>
              <a:rPr lang="en-US" altLang="zh-CN" sz="2400">
                <a:latin typeface="华文行楷" panose="02010800040101010101" charset="-122"/>
                <a:ea typeface="华文行楷" panose="02010800040101010101" charset="-122"/>
              </a:rPr>
              <a:t>1</a:t>
            </a:r>
            <a:r>
              <a:rPr lang="zh-CN" altLang="en-US" sz="2400">
                <a:latin typeface="华文行楷" panose="02010800040101010101" charset="-122"/>
                <a:ea typeface="华文行楷" panose="02010800040101010101" charset="-122"/>
              </a:rPr>
              <a:t>、界面跳转</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2</a:t>
            </a:r>
            <a:r>
              <a:rPr lang="zh-CN" altLang="en-US" sz="2400">
                <a:latin typeface="华文行楷" panose="02010800040101010101" charset="-122"/>
                <a:ea typeface="华文行楷" panose="02010800040101010101" charset="-122"/>
              </a:rPr>
              <a:t>、音乐音效</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3</a:t>
            </a:r>
            <a:r>
              <a:rPr lang="zh-CN" altLang="en-US" sz="2400">
                <a:latin typeface="华文行楷" panose="02010800040101010101" charset="-122"/>
                <a:ea typeface="华文行楷" panose="02010800040101010101" charset="-122"/>
              </a:rPr>
              <a:t>、放置僵尸</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4</a:t>
            </a:r>
            <a:r>
              <a:rPr lang="zh-CN" altLang="en-US" sz="2400">
                <a:latin typeface="华文行楷" panose="02010800040101010101" charset="-122"/>
                <a:ea typeface="华文行楷" panose="02010800040101010101" charset="-122"/>
              </a:rPr>
              <a:t>、使用道具</a:t>
            </a:r>
            <a:endParaRPr lang="zh-CN" altLang="en-US" sz="2400">
              <a:latin typeface="华文行楷" panose="02010800040101010101" charset="-122"/>
              <a:ea typeface="华文行楷" panose="02010800040101010101" charset="-122"/>
            </a:endParaRP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
        <p:nvSpPr>
          <p:cNvPr id="3" name="文本框 2"/>
          <p:cNvSpPr txBox="1"/>
          <p:nvPr/>
        </p:nvSpPr>
        <p:spPr>
          <a:xfrm>
            <a:off x="4714875" y="2324735"/>
            <a:ext cx="3438525" cy="2122805"/>
          </a:xfrm>
          <a:prstGeom prst="rect">
            <a:avLst/>
          </a:prstGeom>
          <a:noFill/>
        </p:spPr>
        <p:txBody>
          <a:bodyPr wrap="square" rtlCol="0">
            <a:spAutoFit/>
          </a:bodyPr>
          <a:p>
            <a:pPr algn="l"/>
            <a:r>
              <a:rPr lang="en-US" altLang="zh-CN" sz="2400">
                <a:latin typeface="华文行楷" panose="02010800040101010101" charset="-122"/>
                <a:ea typeface="华文行楷" panose="02010800040101010101" charset="-122"/>
                <a:sym typeface="+mn-ea"/>
              </a:rPr>
              <a:t>5</a:t>
            </a:r>
            <a:r>
              <a:rPr lang="zh-CN" altLang="en-US" sz="2400">
                <a:latin typeface="华文行楷" panose="02010800040101010101" charset="-122"/>
                <a:ea typeface="华文行楷" panose="02010800040101010101" charset="-122"/>
                <a:sym typeface="+mn-ea"/>
              </a:rPr>
              <a:t>、商城购买</a:t>
            </a:r>
            <a:endParaRPr lang="zh-CN" altLang="en-US" sz="2400">
              <a:latin typeface="华文行楷" panose="02010800040101010101" charset="-122"/>
              <a:ea typeface="华文行楷" panose="02010800040101010101" charset="-122"/>
            </a:endParaRPr>
          </a:p>
          <a:p>
            <a:pPr algn="l"/>
            <a:r>
              <a:rPr lang="en-US" altLang="zh-CN" sz="2400">
                <a:latin typeface="华文行楷" panose="02010800040101010101" charset="-122"/>
                <a:ea typeface="华文行楷" panose="02010800040101010101" charset="-122"/>
                <a:sym typeface="+mn-ea"/>
              </a:rPr>
              <a:t>6</a:t>
            </a:r>
            <a:r>
              <a:rPr lang="zh-CN" altLang="en-US" sz="2400">
                <a:latin typeface="华文行楷" panose="02010800040101010101" charset="-122"/>
                <a:ea typeface="华文行楷" panose="02010800040101010101" charset="-122"/>
                <a:sym typeface="+mn-ea"/>
              </a:rPr>
              <a:t>、角色动画</a:t>
            </a:r>
            <a:endParaRPr lang="zh-CN" altLang="en-US" sz="2400">
              <a:latin typeface="华文行楷" panose="02010800040101010101" charset="-122"/>
              <a:ea typeface="华文行楷" panose="02010800040101010101" charset="-122"/>
            </a:endParaRPr>
          </a:p>
          <a:p>
            <a:pPr algn="l"/>
            <a:r>
              <a:rPr lang="en-US" altLang="zh-CN" sz="2400">
                <a:latin typeface="华文行楷" panose="02010800040101010101" charset="-122"/>
                <a:ea typeface="华文行楷" panose="02010800040101010101" charset="-122"/>
                <a:sym typeface="+mn-ea"/>
              </a:rPr>
              <a:t>7</a:t>
            </a:r>
            <a:r>
              <a:rPr lang="zh-CN" altLang="en-US" sz="2400">
                <a:latin typeface="华文行楷" panose="02010800040101010101" charset="-122"/>
                <a:ea typeface="华文行楷" panose="02010800040101010101" charset="-122"/>
                <a:sym typeface="+mn-ea"/>
              </a:rPr>
              <a:t>、通关判定</a:t>
            </a:r>
            <a:endParaRPr lang="zh-CN" altLang="en-US" sz="2400">
              <a:latin typeface="华文行楷" panose="02010800040101010101" charset="-122"/>
              <a:ea typeface="华文行楷" panose="02010800040101010101" charset="-122"/>
            </a:endParaRPr>
          </a:p>
          <a:p>
            <a:pPr algn="l"/>
            <a:r>
              <a:rPr lang="en-US" altLang="zh-CN" sz="2400">
                <a:latin typeface="华文行楷" panose="02010800040101010101" charset="-122"/>
                <a:ea typeface="华文行楷" panose="02010800040101010101" charset="-122"/>
                <a:sym typeface="+mn-ea"/>
              </a:rPr>
              <a:t>8</a:t>
            </a:r>
            <a:r>
              <a:rPr lang="zh-CN" altLang="en-US" sz="2400">
                <a:latin typeface="华文行楷" panose="02010800040101010101" charset="-122"/>
                <a:ea typeface="华文行楷" panose="02010800040101010101" charset="-122"/>
                <a:sym typeface="+mn-ea"/>
              </a:rPr>
              <a:t>、损血判定</a:t>
            </a:r>
            <a:endParaRPr lang="zh-CN" altLang="en-US" sz="2400">
              <a:latin typeface="华文行楷" panose="02010800040101010101" charset="-122"/>
              <a:ea typeface="华文行楷" panose="02010800040101010101" charset="-122"/>
            </a:endParaRPr>
          </a:p>
          <a:p>
            <a:pPr algn="l"/>
            <a:endParaRPr lang="zh-CN" altLang="en-US">
              <a:latin typeface="华文行楷" panose="02010800040101010101" charset="-122"/>
              <a:ea typeface="华文行楷" panose="02010800040101010101" charset="-122"/>
            </a:endParaRPr>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1707515" y="2875280"/>
            <a:ext cx="8776335" cy="110744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7200" dirty="0">
                <a:solidFill>
                  <a:schemeClr val="tx1"/>
                </a:solidFill>
                <a:latin typeface="华文行楷" panose="02010800040101010101" charset="-122"/>
                <a:ea typeface="华文行楷" panose="02010800040101010101" charset="-122"/>
                <a:cs typeface="+mn-ea"/>
                <a:sym typeface="+mn-lt"/>
              </a:rPr>
              <a:t>三、关键技术与难点</a:t>
            </a:r>
            <a:endParaRPr kumimoji="0" lang="zh-CN" altLang="en-US" sz="72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892810" y="1009650"/>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5400" dirty="0">
                <a:solidFill>
                  <a:schemeClr val="tx1"/>
                </a:solidFill>
                <a:latin typeface="华文行楷" panose="02010800040101010101" charset="-122"/>
                <a:ea typeface="华文行楷" panose="02010800040101010101" charset="-122"/>
                <a:cs typeface="+mn-ea"/>
                <a:sym typeface="+mn-lt"/>
              </a:rPr>
              <a:t>关键技术</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2" name="文本框 1"/>
          <p:cNvSpPr txBox="1"/>
          <p:nvPr/>
        </p:nvSpPr>
        <p:spPr>
          <a:xfrm>
            <a:off x="1224280" y="2101215"/>
            <a:ext cx="8169275" cy="3876675"/>
          </a:xfrm>
          <a:prstGeom prst="rect">
            <a:avLst/>
          </a:prstGeom>
          <a:noFill/>
        </p:spPr>
        <p:txBody>
          <a:bodyPr wrap="square" rtlCol="0">
            <a:spAutoFit/>
          </a:bodyPr>
          <a:p>
            <a:r>
              <a:rPr lang="en-US" altLang="zh-CN" sz="2400">
                <a:latin typeface="华文行楷" panose="02010800040101010101" charset="-122"/>
                <a:ea typeface="华文行楷" panose="02010800040101010101" charset="-122"/>
              </a:rPr>
              <a:t>1</a:t>
            </a:r>
            <a:r>
              <a:rPr lang="zh-CN" altLang="en-US" sz="2400">
                <a:latin typeface="华文行楷" panose="02010800040101010101" charset="-122"/>
                <a:ea typeface="华文行楷" panose="02010800040101010101" charset="-122"/>
              </a:rPr>
              <a:t>、</a:t>
            </a:r>
            <a:endParaRPr lang="zh-CN" altLang="en-US" sz="2400">
              <a:latin typeface="华文行楷" panose="02010800040101010101" charset="-122"/>
              <a:ea typeface="华文行楷" panose="02010800040101010101" charset="-122"/>
            </a:endParaRPr>
          </a:p>
          <a:p>
            <a:endParaRPr lang="zh-CN" altLang="en-US" sz="2400">
              <a:latin typeface="华文行楷" panose="02010800040101010101" charset="-122"/>
              <a:ea typeface="华文行楷" panose="02010800040101010101" charset="-122"/>
            </a:endParaRP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7F4F8"/>
        </a:solidFill>
        <a:effectLst/>
      </p:bgPr>
    </p:bg>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1" cstate="print">
            <a:extLst>
              <a:ext uri="{28A0092B-C50C-407E-A947-70E740481C1C}">
                <a14:useLocalDpi xmlns:a14="http://schemas.microsoft.com/office/drawing/2010/main" val="0"/>
              </a:ext>
            </a:extLst>
          </a:blip>
          <a:srcRect t="24886" b="24886"/>
          <a:stretch>
            <a:fillRect/>
          </a:stretch>
        </p:blipFill>
        <p:spPr/>
      </p:pic>
      <p:sp>
        <p:nvSpPr>
          <p:cNvPr id="14" name="矩形 13"/>
          <p:cNvSpPr/>
          <p:nvPr/>
        </p:nvSpPr>
        <p:spPr>
          <a:xfrm>
            <a:off x="0" y="-85724"/>
            <a:ext cx="12192000" cy="3771900"/>
          </a:xfrm>
          <a:prstGeom prst="rect">
            <a:avLst/>
          </a:prstGeom>
          <a:solidFill>
            <a:srgbClr val="1C1C1C">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10" name="矩形 9"/>
          <p:cNvSpPr/>
          <p:nvPr/>
        </p:nvSpPr>
        <p:spPr>
          <a:xfrm>
            <a:off x="481965" y="481965"/>
            <a:ext cx="11258550" cy="5934075"/>
          </a:xfrm>
          <a:prstGeom prst="rect">
            <a:avLst/>
          </a:prstGeom>
          <a:solidFill>
            <a:srgbClr val="F7F4F8"/>
          </a:solidFill>
          <a:ln>
            <a:noFill/>
          </a:ln>
          <a:effectLst>
            <a:outerShdw blurRad="304800" sx="104000" sy="104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cs typeface="+mn-ea"/>
              <a:sym typeface="+mn-lt"/>
            </a:endParaRPr>
          </a:p>
        </p:txBody>
      </p:sp>
      <p:sp>
        <p:nvSpPr>
          <p:cNvPr id="38" name="矩形 60"/>
          <p:cNvSpPr/>
          <p:nvPr/>
        </p:nvSpPr>
        <p:spPr>
          <a:xfrm>
            <a:off x="1076325" y="956310"/>
            <a:ext cx="8776335" cy="830580"/>
          </a:xfrm>
          <a:prstGeom prst="rect">
            <a:avLst/>
          </a:prstGeom>
          <a:noFill/>
          <a:ln w="9525">
            <a:noFill/>
          </a:ln>
        </p:spPr>
        <p:txBody>
          <a:bodyPr wrap="square" lIns="0" tIns="0" rIns="0" bIns="0">
            <a:spAutoFit/>
          </a:bodyPr>
          <a:lstStyle>
            <a:lvl1pPr marL="342900" indent="-342900" algn="l" rtl="0" eaLnBrk="0" fontAlgn="base" hangingPunct="0">
              <a:spcBef>
                <a:spcPct val="20000"/>
              </a:spcBef>
              <a:spcAft>
                <a:spcPct val="0"/>
              </a:spcAft>
              <a:buChar char="•"/>
              <a:defRPr sz="2000">
                <a:solidFill>
                  <a:schemeClr val="tx2"/>
                </a:solidFill>
                <a:latin typeface="+mn-lt"/>
                <a:ea typeface="+mn-ea"/>
                <a:cs typeface="+mn-cs"/>
              </a:defRPr>
            </a:lvl1pPr>
            <a:lvl2pPr marL="742950" indent="-285750" algn="l" rtl="0" eaLnBrk="0" fontAlgn="base" hangingPunct="0">
              <a:spcBef>
                <a:spcPct val="20000"/>
              </a:spcBef>
              <a:spcAft>
                <a:spcPct val="0"/>
              </a:spcAft>
              <a:buChar char="–"/>
              <a:defRPr sz="2000">
                <a:solidFill>
                  <a:schemeClr val="tx2"/>
                </a:solidFill>
                <a:latin typeface="+mn-lt"/>
                <a:ea typeface="仿宋_GB2312" pitchFamily="49" charset="-122"/>
              </a:defRPr>
            </a:lvl2pPr>
            <a:lvl3pPr marL="1143000" indent="-228600" algn="l" rtl="0" eaLnBrk="0" fontAlgn="base" hangingPunct="0">
              <a:spcBef>
                <a:spcPct val="20000"/>
              </a:spcBef>
              <a:spcAft>
                <a:spcPct val="0"/>
              </a:spcAft>
              <a:buChar char="•"/>
              <a:defRPr sz="2400">
                <a:solidFill>
                  <a:schemeClr val="tx1"/>
                </a:solidFill>
                <a:latin typeface="+mn-lt"/>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mn-lt"/>
                <a:ea typeface="宋体" panose="02010600030101010101" pitchFamily="2" charset="-122"/>
              </a:defRPr>
            </a:lvl5pPr>
          </a:lstStyle>
          <a:p>
            <a:pPr marL="0" indent="0" defTabSz="913765">
              <a:buNone/>
            </a:pPr>
            <a:r>
              <a:rPr lang="zh-CN" altLang="en-US" sz="5400" dirty="0">
                <a:solidFill>
                  <a:schemeClr val="tx1"/>
                </a:solidFill>
                <a:latin typeface="华文行楷" panose="02010800040101010101" charset="-122"/>
                <a:ea typeface="华文行楷" panose="02010800040101010101" charset="-122"/>
                <a:cs typeface="+mn-ea"/>
                <a:sym typeface="+mn-lt"/>
              </a:rPr>
              <a:t>难点与亮点</a:t>
            </a:r>
            <a:endParaRPr kumimoji="0" lang="zh-CN" altLang="en-US" sz="5400" i="0" u="none" strike="noStrike" kern="1200" cap="none" spc="0" normalizeH="0" baseline="0" noProof="0" dirty="0">
              <a:ln>
                <a:noFill/>
              </a:ln>
              <a:solidFill>
                <a:schemeClr val="tx1"/>
              </a:solidFill>
              <a:effectLst/>
              <a:uLnTx/>
              <a:uFillTx/>
              <a:latin typeface="华文行楷" panose="02010800040101010101" charset="-122"/>
              <a:ea typeface="华文行楷" panose="02010800040101010101" charset="-122"/>
              <a:cs typeface="+mn-ea"/>
              <a:sym typeface="+mn-lt"/>
            </a:endParaRPr>
          </a:p>
        </p:txBody>
      </p:sp>
      <p:sp>
        <p:nvSpPr>
          <p:cNvPr id="2" name="文本框 1"/>
          <p:cNvSpPr txBox="1"/>
          <p:nvPr/>
        </p:nvSpPr>
        <p:spPr>
          <a:xfrm>
            <a:off x="1076325" y="1786890"/>
            <a:ext cx="9601200" cy="6831965"/>
          </a:xfrm>
          <a:prstGeom prst="rect">
            <a:avLst/>
          </a:prstGeom>
          <a:noFill/>
        </p:spPr>
        <p:txBody>
          <a:bodyPr wrap="square" rtlCol="0">
            <a:spAutoFit/>
          </a:bodyPr>
          <a:p>
            <a:r>
              <a:rPr lang="en-US" altLang="zh-CN" sz="2400">
                <a:latin typeface="华文行楷" panose="02010800040101010101" charset="-122"/>
                <a:ea typeface="华文行楷" panose="02010800040101010101" charset="-122"/>
              </a:rPr>
              <a:t>1</a:t>
            </a:r>
            <a:r>
              <a:rPr lang="zh-CN" altLang="en-US" sz="2400">
                <a:latin typeface="华文行楷" panose="02010800040101010101" charset="-122"/>
                <a:ea typeface="华文行楷" panose="02010800040101010101" charset="-122"/>
              </a:rPr>
              <a:t>、游戏系统的设计：采取每隔</a:t>
            </a:r>
            <a:r>
              <a:rPr lang="en-US" altLang="zh-CN" sz="2400">
                <a:latin typeface="华文行楷" panose="02010800040101010101" charset="-122"/>
                <a:ea typeface="华文行楷" panose="02010800040101010101" charset="-122"/>
              </a:rPr>
              <a:t>3</a:t>
            </a:r>
            <a:r>
              <a:rPr lang="zh-CN" altLang="en-US" sz="2400">
                <a:latin typeface="华文行楷" panose="02010800040101010101" charset="-122"/>
                <a:ea typeface="华文行楷" panose="02010800040101010101" charset="-122"/>
              </a:rPr>
              <a:t>秒生成一颗水晶（</a:t>
            </a:r>
            <a:r>
              <a:rPr lang="en-US" altLang="zh-CN" sz="2400">
                <a:latin typeface="华文行楷" panose="02010800040101010101" charset="-122"/>
                <a:ea typeface="华文行楷" panose="02010800040101010101" charset="-122"/>
              </a:rPr>
              <a:t>10</a:t>
            </a:r>
            <a:r>
              <a:rPr lang="zh-CN" altLang="en-US" sz="2400">
                <a:latin typeface="华文行楷" panose="02010800040101010101" charset="-122"/>
                <a:ea typeface="华文行楷" panose="02010800040101010101" charset="-122"/>
              </a:rPr>
              <a:t>颗封顶），召唤僵尸要消耗定量的水晶的方式来控制僵尸数量及游戏难度。（此处借鉴了皇室战争的即时策略系统）</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2</a:t>
            </a:r>
            <a:r>
              <a:rPr lang="zh-CN" altLang="en-US" sz="2400">
                <a:latin typeface="华文行楷" panose="02010800040101010101" charset="-122"/>
                <a:ea typeface="华文行楷" panose="02010800040101010101" charset="-122"/>
              </a:rPr>
              <a:t>、实现植物与僵尸的交互，实现用户与僵尸的交互。</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3</a:t>
            </a:r>
            <a:r>
              <a:rPr lang="zh-CN" altLang="en-US" sz="2400">
                <a:latin typeface="华文行楷" panose="02010800040101010101" charset="-122"/>
                <a:ea typeface="华文行楷" panose="02010800040101010101" charset="-122"/>
              </a:rPr>
              <a:t>、僵尸、植物、道具的参数设置：生命值、僵尸移动速度、攻击力等参数应如何设置才能使得游戏具有一定的挑战性且玩家能获得胜利。</a:t>
            </a:r>
            <a:endParaRPr lang="zh-CN" altLang="en-US" sz="2400">
              <a:latin typeface="华文行楷" panose="02010800040101010101" charset="-122"/>
              <a:ea typeface="华文行楷" panose="02010800040101010101" charset="-122"/>
            </a:endParaRPr>
          </a:p>
          <a:p>
            <a:r>
              <a:rPr lang="en-US" altLang="zh-CN" sz="2400">
                <a:latin typeface="华文行楷" panose="02010800040101010101" charset="-122"/>
                <a:ea typeface="华文行楷" panose="02010800040101010101" charset="-122"/>
              </a:rPr>
              <a:t>4</a:t>
            </a:r>
            <a:r>
              <a:rPr lang="zh-CN" altLang="en-US" sz="2400">
                <a:latin typeface="华文行楷" panose="02010800040101010101" charset="-122"/>
                <a:ea typeface="华文行楷" panose="02010800040101010101" charset="-122"/>
              </a:rPr>
              <a:t>、素材：巧妇难为无米之炊。游戏的每个场景，僵尸、植物的每个动作，还有所有的按键都是由我们自己在网上找素材、找灵感后绘制而成的。而且我们很注重细节，很多细节都具有古风的美感。</a:t>
            </a:r>
            <a:endParaRPr lang="zh-CN" altLang="en-US" sz="2400">
              <a:latin typeface="华文行楷" panose="02010800040101010101" charset="-122"/>
              <a:ea typeface="华文行楷" panose="02010800040101010101" charset="-122"/>
            </a:endParaRPr>
          </a:p>
          <a:p>
            <a:endParaRPr lang="zh-CN" altLang="en-US" sz="2400">
              <a:latin typeface="华文行楷" panose="02010800040101010101" charset="-122"/>
              <a:ea typeface="华文行楷" panose="02010800040101010101" charset="-122"/>
            </a:endParaRPr>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3" name="图片 2" descr="返回按钮"/>
          <p:cNvPicPr>
            <a:picLocks noChangeAspect="1"/>
          </p:cNvPicPr>
          <p:nvPr/>
        </p:nvPicPr>
        <p:blipFill>
          <a:blip r:embed="rId2"/>
          <a:stretch>
            <a:fillRect/>
          </a:stretch>
        </p:blipFill>
        <p:spPr>
          <a:xfrm>
            <a:off x="8879205" y="3331210"/>
            <a:ext cx="2539365" cy="2539365"/>
          </a:xfrm>
          <a:prstGeom prst="rect">
            <a:avLst/>
          </a:prstGeom>
        </p:spPr>
      </p:pic>
      <p:pic>
        <p:nvPicPr>
          <p:cNvPr id="4" name="图片 3" descr="商城图标"/>
          <p:cNvPicPr>
            <a:picLocks noChangeAspect="1"/>
          </p:cNvPicPr>
          <p:nvPr/>
        </p:nvPicPr>
        <p:blipFill>
          <a:blip r:embed="rId3"/>
          <a:stretch>
            <a:fillRect/>
          </a:stretch>
        </p:blipFill>
        <p:spPr>
          <a:xfrm>
            <a:off x="2062480" y="4385945"/>
            <a:ext cx="2539365" cy="2539365"/>
          </a:xfrm>
          <a:prstGeom prst="rect">
            <a:avLst/>
          </a:prstGeom>
        </p:spPr>
      </p:pic>
      <p:pic>
        <p:nvPicPr>
          <p:cNvPr id="5" name="图片 4" descr="音效图标"/>
          <p:cNvPicPr>
            <a:picLocks noChangeAspect="1"/>
          </p:cNvPicPr>
          <p:nvPr/>
        </p:nvPicPr>
        <p:blipFill>
          <a:blip r:embed="rId4"/>
          <a:stretch>
            <a:fillRect/>
          </a:stretch>
        </p:blipFill>
        <p:spPr>
          <a:xfrm>
            <a:off x="4055745" y="4385945"/>
            <a:ext cx="2539365" cy="25393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ppt_x</p:attrName>
                                        </p:attrNameLst>
                                      </p:cBhvr>
                                      <p:tavLst>
                                        <p:tav tm="0">
                                          <p:val>
                                            <p:strVal val="#ppt_x-.2"/>
                                          </p:val>
                                        </p:tav>
                                        <p:tav tm="100000">
                                          <p:val>
                                            <p:strVal val="#ppt_x"/>
                                          </p:val>
                                        </p:tav>
                                      </p:tavLst>
                                    </p:anim>
                                    <p:anim calcmode="lin" valueType="num">
                                      <p:cBhvr>
                                        <p:cTn id="8" dur="1000" fill="hold"/>
                                        <p:tgtEl>
                                          <p:spTgt spid="3"/>
                                        </p:tgtEl>
                                        <p:attrNameLst>
                                          <p:attrName>ppt_y</p:attrName>
                                        </p:attrNameLst>
                                      </p:cBhvr>
                                      <p:tavLst>
                                        <p:tav tm="0">
                                          <p:val>
                                            <p:strVal val="#ppt_y"/>
                                          </p:val>
                                        </p:tav>
                                        <p:tav tm="100000">
                                          <p:val>
                                            <p:strVal val="#ppt_y"/>
                                          </p:val>
                                        </p:tav>
                                      </p:tavLst>
                                    </p:anim>
                                    <p:animEffect transition="in" filter="wipe(right)" prLst="gradientSize: 0.1">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29" presetClass="exit" presetSubtype="0" fill="hold" nodeType="clickEffect">
                                  <p:stCondLst>
                                    <p:cond delay="0"/>
                                  </p:stCondLst>
                                  <p:childTnLst>
                                    <p:anim calcmode="lin" valueType="num">
                                      <p:cBhvr>
                                        <p:cTn id="13" dur="1000"/>
                                        <p:tgtEl>
                                          <p:spTgt spid="3"/>
                                        </p:tgtEl>
                                        <p:attrNameLst>
                                          <p:attrName>ppt_x</p:attrName>
                                        </p:attrNameLst>
                                      </p:cBhvr>
                                      <p:tavLst>
                                        <p:tav tm="0">
                                          <p:val>
                                            <p:strVal val="ppt_x"/>
                                          </p:val>
                                        </p:tav>
                                        <p:tav tm="100000">
                                          <p:val>
                                            <p:strVal val="ppt_x-.2"/>
                                          </p:val>
                                        </p:tav>
                                      </p:tavLst>
                                    </p:anim>
                                    <p:anim calcmode="lin" valueType="num">
                                      <p:cBhvr>
                                        <p:cTn id="14" dur="1000"/>
                                        <p:tgtEl>
                                          <p:spTgt spid="3"/>
                                        </p:tgtEl>
                                        <p:attrNameLst>
                                          <p:attrName>ppt_y</p:attrName>
                                        </p:attrNameLst>
                                      </p:cBhvr>
                                      <p:tavLst>
                                        <p:tav tm="0">
                                          <p:val>
                                            <p:strVal val="ppt_y"/>
                                          </p:val>
                                        </p:tav>
                                        <p:tav tm="100000">
                                          <p:val>
                                            <p:strVal val="ppt_y"/>
                                          </p:val>
                                        </p:tav>
                                      </p:tavLst>
                                    </p:anim>
                                    <p:animEffect transition="out" filter="fade">
                                      <p:cBhvr>
                                        <p:cTn id="15" dur="1000"/>
                                        <p:tgtEl>
                                          <p:spTgt spid="3"/>
                                        </p:tgtEl>
                                      </p:cBhvr>
                                    </p:animEffect>
                                    <p:set>
                                      <p:cBhvr>
                                        <p:cTn id="16" dur="1" fill="hold">
                                          <p:stCondLst>
                                            <p:cond delay="999"/>
                                          </p:stCondLst>
                                        </p:cTn>
                                        <p:tgtEl>
                                          <p:spTgt spid="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7" presetClass="entr" presetSubtype="1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50" presetClass="entr" presetSubtype="0" decel="10000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1000" fill="hold"/>
                                        <p:tgtEl>
                                          <p:spTgt spid="5"/>
                                        </p:tgtEl>
                                        <p:attrNameLst>
                                          <p:attrName>ppt_w</p:attrName>
                                        </p:attrNameLst>
                                      </p:cBhvr>
                                      <p:tavLst>
                                        <p:tav tm="0">
                                          <p:val>
                                            <p:strVal val="#ppt_w+.3"/>
                                          </p:val>
                                        </p:tav>
                                        <p:tav tm="100000">
                                          <p:val>
                                            <p:strVal val="#ppt_w"/>
                                          </p:val>
                                        </p:tav>
                                      </p:tavLst>
                                    </p:anim>
                                    <p:anim calcmode="lin" valueType="num">
                                      <p:cBhvr>
                                        <p:cTn id="28" dur="1000" fill="hold"/>
                                        <p:tgtEl>
                                          <p:spTgt spid="5"/>
                                        </p:tgtEl>
                                        <p:attrNameLst>
                                          <p:attrName>ppt_h</p:attrName>
                                        </p:attrNameLst>
                                      </p:cBhvr>
                                      <p:tavLst>
                                        <p:tav tm="0">
                                          <p:val>
                                            <p:strVal val="#ppt_h"/>
                                          </p:val>
                                        </p:tav>
                                        <p:tav tm="100000">
                                          <p:val>
                                            <p:strVal val="#ppt_h"/>
                                          </p:val>
                                        </p:tav>
                                      </p:tavLst>
                                    </p:anim>
                                    <p:animEffect transition="in" filter="fade">
                                      <p:cBhvr>
                                        <p:cTn id="2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TEMPLATE_TOPIC_ID" val="2806177"/>
  <p:tag name="KSO_WM_TEMPLATE_OUTLINE_ID" val="15"/>
  <p:tag name="KSO_WM_TEMPLATE_SCENE_ID" val="1"/>
  <p:tag name="KSO_WM_TEMPLATE_JOB_ID" val="2"/>
  <p:tag name="KSO_WM_TEMPLATE_TOPIC_DEFAULT" val="1"/>
</p:tagLst>
</file>

<file path=ppt/tags/tag2.xml><?xml version="1.0" encoding="utf-8"?>
<p:tagLst xmlns:p="http://schemas.openxmlformats.org/presentationml/2006/main">
  <p:tag name="KSO_WM_TAG_VERSION" val="1.0"/>
  <p:tag name="KSO_WM_BEAUTIFY_FLAG" val="#wm#"/>
  <p:tag name="KSO_WM_TEMPLATE_CATEGORY" val="custom"/>
  <p:tag name="KSO_WM_TEMPLATE_INDEX" val="160555"/>
  <p:tag name="KSO_WM_UNIT_TYPE" val="f"/>
  <p:tag name="KSO_WM_UNIT_INDEX" val="1"/>
  <p:tag name="KSO_WM_UNIT_ID" val="custom160555_2*f*1"/>
  <p:tag name="KSO_WM_UNIT_CLEAR" val="1"/>
  <p:tag name="KSO_WM_UNIT_LAYERLEVEL" val="1"/>
  <p:tag name="KSO_WM_UNIT_VALUE" val="264"/>
  <p:tag name="KSO_WM_UNIT_HIGHLIGHT" val="0"/>
  <p:tag name="KSO_WM_UNIT_COMPATIBLE" val="0"/>
  <p:tag name="KSO_WM_UNIT_PRESET_TEXT_INDEX" val="4"/>
  <p:tag name="KSO_WM_UNIT_PRESET_TEXT_LEN" val="114"/>
</p:tagLst>
</file>

<file path=ppt/tags/tag3.xml><?xml version="1.0" encoding="utf-8"?>
<p:tagLst xmlns:p="http://schemas.openxmlformats.org/presentationml/2006/main">
  <p:tag name="KSO_WM_TAG_VERSION" val="1.0"/>
  <p:tag name="KSO_WM_BEAUTIFY_FLAG" val="#wm#"/>
  <p:tag name="KSO_WM_TEMPLATE_CATEGORY" val="custom"/>
  <p:tag name="KSO_WM_TEMPLATE_INDEX" val="160555"/>
  <p:tag name="KSO_WM_UNIT_TYPE" val="f"/>
  <p:tag name="KSO_WM_UNIT_INDEX" val="1"/>
  <p:tag name="KSO_WM_UNIT_ID" val="custom160555_2*f*1"/>
  <p:tag name="KSO_WM_UNIT_CLEAR" val="1"/>
  <p:tag name="KSO_WM_UNIT_LAYERLEVEL" val="1"/>
  <p:tag name="KSO_WM_UNIT_VALUE" val="264"/>
  <p:tag name="KSO_WM_UNIT_HIGHLIGHT" val="0"/>
  <p:tag name="KSO_WM_UNIT_COMPATIBLE" val="0"/>
  <p:tag name="KSO_WM_UNIT_PRESET_TEXT_INDEX" val="4"/>
  <p:tag name="KSO_WM_UNIT_PRESET_TEXT_LEN" val="114"/>
</p:tagLst>
</file>

<file path=ppt/tags/tag4.xml><?xml version="1.0" encoding="utf-8"?>
<p:tagLst xmlns:p="http://schemas.openxmlformats.org/presentationml/2006/main">
  <p:tag name="KSO_WM_TAG_VERSION" val="1.0"/>
  <p:tag name="KSO_WM_BEAUTIFY_FLAG" val="#wm#"/>
  <p:tag name="KSO_WM_TEMPLATE_CATEGORY" val="custom"/>
  <p:tag name="KSO_WM_TEMPLATE_INDEX" val="160555"/>
  <p:tag name="KSO_WM_UNIT_TYPE" val="f"/>
  <p:tag name="KSO_WM_UNIT_INDEX" val="1"/>
  <p:tag name="KSO_WM_UNIT_ID" val="custom160555_2*f*1"/>
  <p:tag name="KSO_WM_UNIT_CLEAR" val="1"/>
  <p:tag name="KSO_WM_UNIT_LAYERLEVEL" val="1"/>
  <p:tag name="KSO_WM_UNIT_VALUE" val="264"/>
  <p:tag name="KSO_WM_UNIT_HIGHLIGHT" val="0"/>
  <p:tag name="KSO_WM_UNIT_COMPATIBLE" val="0"/>
  <p:tag name="KSO_WM_UNIT_PRESET_TEXT_INDEX" val="4"/>
  <p:tag name="KSO_WM_UNIT_PRESET_TEXT_LEN" val="114"/>
</p:tagLst>
</file>

<file path=ppt/tags/tag5.xml><?xml version="1.0" encoding="utf-8"?>
<p:tagLst xmlns:p="http://schemas.openxmlformats.org/presentationml/2006/main">
  <p:tag name="KSO_WM_TAG_VERSION" val="1.0"/>
  <p:tag name="KSO_WM_BEAUTIFY_FLAG" val="#wm#"/>
  <p:tag name="KSO_WM_TEMPLATE_CATEGORY" val="custom"/>
  <p:tag name="KSO_WM_TEMPLATE_INDEX" val="160555"/>
  <p:tag name="KSO_WM_UNIT_TYPE" val="f"/>
  <p:tag name="KSO_WM_UNIT_INDEX" val="1"/>
  <p:tag name="KSO_WM_UNIT_ID" val="custom160555_2*f*1"/>
  <p:tag name="KSO_WM_UNIT_CLEAR" val="1"/>
  <p:tag name="KSO_WM_UNIT_LAYERLEVEL" val="1"/>
  <p:tag name="KSO_WM_UNIT_VALUE" val="264"/>
  <p:tag name="KSO_WM_UNIT_HIGHLIGHT" val="0"/>
  <p:tag name="KSO_WM_UNIT_COMPATIBLE" val="0"/>
  <p:tag name="KSO_WM_UNIT_PRESET_TEXT_INDEX" val="4"/>
  <p:tag name="KSO_WM_UNIT_PRESET_TEXT_LEN" val="11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qm2lx4w1">
      <a:majorFont>
        <a:latin typeface="Agency FB"/>
        <a:ea typeface="微软雅黑"/>
        <a:cs typeface=""/>
      </a:majorFont>
      <a:minorFont>
        <a:latin typeface="Agency FB"/>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1380</Words>
  <Application>WPS 演示</Application>
  <PresentationFormat>宽屏</PresentationFormat>
  <Paragraphs>163</Paragraphs>
  <Slides>19</Slides>
  <Notes>26</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32" baseType="lpstr">
      <vt:lpstr>Arial</vt:lpstr>
      <vt:lpstr>宋体</vt:lpstr>
      <vt:lpstr>Wingdings</vt:lpstr>
      <vt:lpstr>华文行楷</vt:lpstr>
      <vt:lpstr>仿宋_GB2312</vt:lpstr>
      <vt:lpstr>Agency FB</vt:lpstr>
      <vt:lpstr>微软雅黑</vt:lpstr>
      <vt:lpstr>Arial Unicode MS</vt:lpstr>
      <vt:lpstr>等线</vt:lpstr>
      <vt:lpstr>Segoe Print</vt:lpstr>
      <vt:lpstr>仿宋</vt:lpstr>
      <vt:lpstr>Office 主题​​</vt:lpstr>
      <vt:lpstr>Photoshop.Image.19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世间旅客</cp:lastModifiedBy>
  <cp:revision>51</cp:revision>
  <dcterms:created xsi:type="dcterms:W3CDTF">2017-08-22T13:33:00Z</dcterms:created>
  <dcterms:modified xsi:type="dcterms:W3CDTF">2018-01-05T06:09:13Z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2052-10.1.0.7106</vt:lpwstr>
  </property>
  <property fmtid="{D5CDD505-2E9C-101B-9397-08002B2CF9AE}" pid="3" name="KSORubyTemplateID">
    <vt:lpwstr>2</vt:lpwstr>
  </property>
</Properties>
</file>

<file path=docProps/thumbnail.jpeg>
</file>